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Frame it: this is not new material, it's the same Unit 1 in exam order. The six red badges mark the targets students most often lose points on. Two sittings works well: slides 2-10, then 11-20.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Keep this encouraging. The framing is: four of these are usually already solid, so there are only six to shore up - a very doable evening. Targets 5 and 6 (precision, sig figs) are the fastest points to recover.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Say it out loud together: 'mass is the amount of matter; weight is the pull of gravity on it.' Then ask the Moon question cold. A correct one-sentence answer means Q1 is banked.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Usually a quick win - most students already have this. Reinforce it and move on; don't spend more than a minute here.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single sentence that earns full credit here: 'mass was not created - oxygen from the air was added to the sample.' Have the student say it out loud. Most students know conservation of mass already; this is about applying it to the steel wool case.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Have the student draw all three from memory on scratch paper before showing this slide. The number-one lost point is drawing fewer particles in the gas box - which would mean matter vanished.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Easy points, and commonly skipped. Practise on anything in the kitchen: a measuring cup, a meat thermometer. Ask every time: which digit did you estimate?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precise-vs-accurate distinction is a classic multiple-choice trap: a dart board where all darts land together but off-center is precise but not accurate.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Tie it back: this is the same idea as the uncertain digit. One measurement has an uncertain last digit; a class of measurements shows that uncertainty as a spread. Bars straddling zero is the giveaway that nothing real happened.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scientific-notation trick on the right is the single most useful thing on this slide - it collapses all four rules into one move. Drill five numbers out loud; two minutes, real points.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last two rows trip people up. Writing 2.5 instead of 2.50 is a lost point on many teachers' rubrics - worth being fussy about.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Physically line the decimal points up on paper - that's the whole trick. The answer can't extend past the shortest column.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Density problems are ALL multiply/divide, so this rule governs almost every numeric answer on the exam. The green box is the pattern that reappears in Q5c and inside Q10 Level 2.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usually covered early in the unit, so treat it as a refresher - move briskly unless it looks shaky.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Have the student compute the slope of B: pick (80, 48) -&gt; 48/80 = 0.6 g/mL, so B floats. Saying the meaning out loud - 'each mL of B weighs 0.6 g' - is what the exam asks for.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Many teachers skip the 5% rule and 'is the intercept negligible' entirely - check your own class notes. The part that always matters is 'it should be zero, so a nonzero value means experimental error'.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verdict sentence is where students lose points - they compute 17.8 and stop. Finish with 'therefore it is not pure gold' every single time.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Physically cover a letter with a finger and say the recipe out loud three times. This is the engine behind the hardest problems on the exam.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the top-of-the-exam problem and it shows up often in bell work (gold plating, aluminum foil). Being able to do the foil problem cold is a good readiness signal.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these six out loud the night before, not the morning of. The unit check and the sig-fig check together account for most of the avoidable points on a Unit 1 exam.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4335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31520" y="100584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554480" y="192024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40080" y="292608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828800" y="393192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914400" y="502920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2103120" y="603504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10515600" y="91440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11338560" y="210312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10149840" y="320040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11521440" y="438912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10607040" y="548640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9875520" y="6309360"/>
            <a:ext cx="274320" cy="274320"/>
          </a:xfrm>
          <a:prstGeom prst="ellipse">
            <a:avLst/>
          </a:prstGeom>
          <a:solidFill>
            <a:srgbClr val="2A4A7A"/>
          </a:solidFill>
          <a:ln w="12700">
            <a:solidFill>
              <a:srgbClr val="2A4A7A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914400" y="1920240"/>
            <a:ext cx="10332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50" b="1" spc="300" kern="0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UNIT 1 EXAM REVIEW · MATTER, MEASUREMENT &amp; DENSITY</a:t>
            </a:r>
            <a:endParaRPr lang="en-US" sz="1450" dirty="0"/>
          </a:p>
        </p:txBody>
      </p:sp>
      <p:sp>
        <p:nvSpPr>
          <p:cNvPr id="15" name="Text 13"/>
          <p:cNvSpPr txBox="1"/>
          <p:nvPr/>
        </p:nvSpPr>
        <p:spPr>
          <a:xfrm>
            <a:off x="914400" y="2377440"/>
            <a:ext cx="10332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Everything on the Beta,</a:t>
            </a:r>
            <a:endParaRPr lang="en-US" sz="4200" dirty="0"/>
          </a:p>
          <a:p>
            <a:pPr algn="ctr"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the order you'll need it</a:t>
            </a:r>
            <a:endParaRPr lang="en-US" sz="4200" dirty="0"/>
          </a:p>
        </p:txBody>
      </p:sp>
      <p:sp>
        <p:nvSpPr>
          <p:cNvPr id="16" name="Text 14"/>
          <p:cNvSpPr txBox="1"/>
          <p:nvPr/>
        </p:nvSpPr>
        <p:spPr>
          <a:xfrm>
            <a:off x="914400" y="4114800"/>
            <a:ext cx="103327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slides. Each one ends by telling you which practice-exam questions you can now do.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3108960" y="4892040"/>
            <a:ext cx="5989320" cy="1234440"/>
          </a:xfrm>
          <a:prstGeom prst="roundRect">
            <a:avLst>
              <a:gd name="adj" fmla="val 5185"/>
            </a:avLst>
          </a:prstGeom>
          <a:solidFill>
            <a:srgbClr val="1D4F91"/>
          </a:solidFill>
          <a:ln w="19050">
            <a:solidFill>
              <a:srgbClr val="2A5FA8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3383280" y="49834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use this deck</a:t>
            </a:r>
            <a:endParaRPr lang="en-US" sz="1300" dirty="0"/>
          </a:p>
        </p:txBody>
      </p:sp>
      <p:sp>
        <p:nvSpPr>
          <p:cNvPr id="19" name="Text 17"/>
          <p:cNvSpPr txBox="1"/>
          <p:nvPr/>
        </p:nvSpPr>
        <p:spPr>
          <a:xfrm>
            <a:off x="3383280" y="5285232"/>
            <a:ext cx="5486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 a slide → do those practice questions → come back. Don't read all 20 first.</a:t>
            </a:r>
            <a:endParaRPr lang="en-US" sz="1350" dirty="0"/>
          </a:p>
          <a:p>
            <a:pPr indent="0" marL="0">
              <a:buNone/>
            </a:pPr>
            <a:r>
              <a:rPr lang="en-US" sz="13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“OFTEN MISSED” badges mark the targets students most often lose points on.</a:t>
            </a:r>
            <a:endParaRPr lang="en-US" sz="13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MAP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the exam covers — and where you stand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32588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2F7F2"/>
          </a:solidFill>
          <a:ln w="19050">
            <a:solidFill>
              <a:srgbClr val="4A8A4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67512" y="1499616"/>
            <a:ext cx="457200" cy="457200"/>
          </a:xfrm>
          <a:prstGeom prst="ellipse">
            <a:avLst/>
          </a:prstGeom>
          <a:solidFill>
            <a:srgbClr val="4A8A4A"/>
          </a:solidFill>
          <a:ln w="12700">
            <a:solidFill>
              <a:srgbClr val="4A8A4A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667512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1252728" y="132588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Define mass &amp; volume, with units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5029200" y="132588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usually OK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502920" y="228600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2F7F2"/>
          </a:solidFill>
          <a:ln w="19050">
            <a:solidFill>
              <a:srgbClr val="4A8A4A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667512" y="2459736"/>
            <a:ext cx="457200" cy="457200"/>
          </a:xfrm>
          <a:prstGeom prst="ellipse">
            <a:avLst/>
          </a:prstGeom>
          <a:solidFill>
            <a:srgbClr val="4A8A4A"/>
          </a:solidFill>
          <a:ln w="12700">
            <a:solidFill>
              <a:srgbClr val="4A8A4A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667512" y="245973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2" name="Text 10"/>
          <p:cNvSpPr txBox="1"/>
          <p:nvPr/>
        </p:nvSpPr>
        <p:spPr>
          <a:xfrm>
            <a:off x="1252728" y="228600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and read a histogram of class data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5029200" y="228600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usually OK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502920" y="324612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2F7F2"/>
          </a:solidFill>
          <a:ln w="19050">
            <a:solidFill>
              <a:srgbClr val="4A8A4A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667512" y="3419856"/>
            <a:ext cx="457200" cy="457200"/>
          </a:xfrm>
          <a:prstGeom prst="ellipse">
            <a:avLst/>
          </a:prstGeom>
          <a:solidFill>
            <a:srgbClr val="4A8A4A"/>
          </a:solidFill>
          <a:ln w="12700">
            <a:solidFill>
              <a:srgbClr val="4A8A4A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667512" y="341985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7" name="Text 15"/>
          <p:cNvSpPr txBox="1"/>
          <p:nvPr/>
        </p:nvSpPr>
        <p:spPr>
          <a:xfrm>
            <a:off x="1252728" y="324612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Law of conservation of mass</a:t>
            </a:r>
            <a:endParaRPr lang="en-US" sz="1300" dirty="0"/>
          </a:p>
        </p:txBody>
      </p:sp>
      <p:sp>
        <p:nvSpPr>
          <p:cNvPr id="18" name="Text 16"/>
          <p:cNvSpPr txBox="1"/>
          <p:nvPr/>
        </p:nvSpPr>
        <p:spPr>
          <a:xfrm>
            <a:off x="5029200" y="324612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usually OK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502920" y="420624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2F7F2"/>
          </a:solidFill>
          <a:ln w="19050">
            <a:solidFill>
              <a:srgbClr val="4A8A4A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667512" y="4379976"/>
            <a:ext cx="457200" cy="457200"/>
          </a:xfrm>
          <a:prstGeom prst="ellipse">
            <a:avLst/>
          </a:prstGeom>
          <a:solidFill>
            <a:srgbClr val="4A8A4A"/>
          </a:solidFill>
          <a:ln w="12700">
            <a:solidFill>
              <a:srgbClr val="4A8A4A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667512" y="437997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1252728" y="420624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Volume of a container (cm³) = volume of liquid (mL)</a:t>
            </a:r>
            <a:endParaRPr lang="en-US" sz="1300" dirty="0"/>
          </a:p>
        </p:txBody>
      </p:sp>
      <p:sp>
        <p:nvSpPr>
          <p:cNvPr id="23" name="Text 21"/>
          <p:cNvSpPr txBox="1"/>
          <p:nvPr/>
        </p:nvSpPr>
        <p:spPr>
          <a:xfrm>
            <a:off x="5029200" y="420624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usually OK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502920" y="516636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667512" y="5340096"/>
            <a:ext cx="457200" cy="457200"/>
          </a:xfrm>
          <a:prstGeom prst="ellipse">
            <a:avLst/>
          </a:prstGeom>
          <a:solidFill>
            <a:srgbClr val="C0504D"/>
          </a:solidFill>
          <a:ln w="12700">
            <a:solidFill>
              <a:srgbClr val="C0504D"/>
            </a:solidFill>
            <a:prstDash val="solid"/>
          </a:ln>
        </p:spPr>
      </p:sp>
      <p:sp>
        <p:nvSpPr>
          <p:cNvPr id="26" name="Text 24"/>
          <p:cNvSpPr txBox="1"/>
          <p:nvPr/>
        </p:nvSpPr>
        <p:spPr>
          <a:xfrm>
            <a:off x="667512" y="534009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27" name="Text 25"/>
          <p:cNvSpPr txBox="1"/>
          <p:nvPr/>
        </p:nvSpPr>
        <p:spPr>
          <a:xfrm>
            <a:off x="1252728" y="516636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Instruments have a limit to their precision</a:t>
            </a:r>
            <a:endParaRPr lang="en-US" sz="1300" dirty="0"/>
          </a:p>
        </p:txBody>
      </p:sp>
      <p:sp>
        <p:nvSpPr>
          <p:cNvPr id="28" name="Text 26"/>
          <p:cNvSpPr txBox="1"/>
          <p:nvPr/>
        </p:nvSpPr>
        <p:spPr>
          <a:xfrm>
            <a:off x="5029200" y="516636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6263640" y="132588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6428232" y="1499616"/>
            <a:ext cx="457200" cy="457200"/>
          </a:xfrm>
          <a:prstGeom prst="ellipse">
            <a:avLst/>
          </a:prstGeom>
          <a:solidFill>
            <a:srgbClr val="C0504D"/>
          </a:solidFill>
          <a:ln w="12700">
            <a:solidFill>
              <a:srgbClr val="C0504D"/>
            </a:solidFill>
            <a:prstDash val="solid"/>
          </a:ln>
        </p:spPr>
      </p:sp>
      <p:sp>
        <p:nvSpPr>
          <p:cNvPr id="31" name="Text 29"/>
          <p:cNvSpPr txBox="1"/>
          <p:nvPr/>
        </p:nvSpPr>
        <p:spPr>
          <a:xfrm>
            <a:off x="6428232" y="14996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/>
          </a:p>
        </p:txBody>
      </p:sp>
      <p:sp>
        <p:nvSpPr>
          <p:cNvPr id="32" name="Text 30"/>
          <p:cNvSpPr txBox="1"/>
          <p:nvPr/>
        </p:nvSpPr>
        <p:spPr>
          <a:xfrm>
            <a:off x="7013448" y="132588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to the correct number of significant figures</a:t>
            </a:r>
            <a:endParaRPr lang="en-US" sz="1300" dirty="0"/>
          </a:p>
        </p:txBody>
      </p:sp>
      <p:sp>
        <p:nvSpPr>
          <p:cNvPr id="33" name="Text 31"/>
          <p:cNvSpPr txBox="1"/>
          <p:nvPr/>
        </p:nvSpPr>
        <p:spPr>
          <a:xfrm>
            <a:off x="10789920" y="132588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34" name="Shape 32"/>
          <p:cNvSpPr/>
          <p:nvPr/>
        </p:nvSpPr>
        <p:spPr>
          <a:xfrm>
            <a:off x="6263640" y="228600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6428232" y="2459736"/>
            <a:ext cx="457200" cy="457200"/>
          </a:xfrm>
          <a:prstGeom prst="ellipse">
            <a:avLst/>
          </a:prstGeom>
          <a:solidFill>
            <a:srgbClr val="C0504D"/>
          </a:solidFill>
          <a:ln w="12700">
            <a:solidFill>
              <a:srgbClr val="C0504D"/>
            </a:solidFill>
            <a:prstDash val="solid"/>
          </a:ln>
        </p:spPr>
      </p:sp>
      <p:sp>
        <p:nvSpPr>
          <p:cNvPr id="36" name="Text 34"/>
          <p:cNvSpPr txBox="1"/>
          <p:nvPr/>
        </p:nvSpPr>
        <p:spPr>
          <a:xfrm>
            <a:off x="6428232" y="245973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400" dirty="0"/>
          </a:p>
        </p:txBody>
      </p:sp>
      <p:sp>
        <p:nvSpPr>
          <p:cNvPr id="37" name="Text 35"/>
          <p:cNvSpPr txBox="1"/>
          <p:nvPr/>
        </p:nvSpPr>
        <p:spPr>
          <a:xfrm>
            <a:off x="7013448" y="228600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 density off a mass-vs-volume graph</a:t>
            </a:r>
            <a:endParaRPr lang="en-US" sz="1300" dirty="0"/>
          </a:p>
        </p:txBody>
      </p:sp>
      <p:sp>
        <p:nvSpPr>
          <p:cNvPr id="38" name="Text 36"/>
          <p:cNvSpPr txBox="1"/>
          <p:nvPr/>
        </p:nvSpPr>
        <p:spPr>
          <a:xfrm>
            <a:off x="10789920" y="228600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39" name="Shape 37"/>
          <p:cNvSpPr/>
          <p:nvPr/>
        </p:nvSpPr>
        <p:spPr>
          <a:xfrm>
            <a:off x="6263640" y="324612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6428232" y="3419856"/>
            <a:ext cx="457200" cy="457200"/>
          </a:xfrm>
          <a:prstGeom prst="ellipse">
            <a:avLst/>
          </a:prstGeom>
          <a:solidFill>
            <a:srgbClr val="C0504D"/>
          </a:solidFill>
          <a:ln w="12700">
            <a:solidFill>
              <a:srgbClr val="C0504D"/>
            </a:solidFill>
            <a:prstDash val="solid"/>
          </a:ln>
        </p:spPr>
      </p:sp>
      <p:sp>
        <p:nvSpPr>
          <p:cNvPr id="41" name="Text 39"/>
          <p:cNvSpPr txBox="1"/>
          <p:nvPr/>
        </p:nvSpPr>
        <p:spPr>
          <a:xfrm>
            <a:off x="6428232" y="341985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400" dirty="0"/>
          </a:p>
        </p:txBody>
      </p:sp>
      <p:sp>
        <p:nvSpPr>
          <p:cNvPr id="42" name="Text 40"/>
          <p:cNvSpPr txBox="1"/>
          <p:nvPr/>
        </p:nvSpPr>
        <p:spPr>
          <a:xfrm>
            <a:off x="7013448" y="324612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Density is a characteristic property — identify unknowns</a:t>
            </a:r>
            <a:endParaRPr lang="en-US" sz="1300" dirty="0"/>
          </a:p>
        </p:txBody>
      </p:sp>
      <p:sp>
        <p:nvSpPr>
          <p:cNvPr id="43" name="Text 41"/>
          <p:cNvSpPr txBox="1"/>
          <p:nvPr/>
        </p:nvSpPr>
        <p:spPr>
          <a:xfrm>
            <a:off x="10789920" y="324612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44" name="Shape 42"/>
          <p:cNvSpPr/>
          <p:nvPr/>
        </p:nvSpPr>
        <p:spPr>
          <a:xfrm>
            <a:off x="6263640" y="420624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45" name="Shape 43"/>
          <p:cNvSpPr/>
          <p:nvPr/>
        </p:nvSpPr>
        <p:spPr>
          <a:xfrm>
            <a:off x="6428232" y="4379976"/>
            <a:ext cx="457200" cy="457200"/>
          </a:xfrm>
          <a:prstGeom prst="ellipse">
            <a:avLst/>
          </a:prstGeom>
          <a:solidFill>
            <a:srgbClr val="C0504D"/>
          </a:solidFill>
          <a:ln w="12700">
            <a:solidFill>
              <a:srgbClr val="C0504D"/>
            </a:solidFill>
            <a:prstDash val="solid"/>
          </a:ln>
        </p:spPr>
      </p:sp>
      <p:sp>
        <p:nvSpPr>
          <p:cNvPr id="46" name="Text 44"/>
          <p:cNvSpPr txBox="1"/>
          <p:nvPr/>
        </p:nvSpPr>
        <p:spPr>
          <a:xfrm>
            <a:off x="6428232" y="437997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400" dirty="0"/>
          </a:p>
        </p:txBody>
      </p:sp>
      <p:sp>
        <p:nvSpPr>
          <p:cNvPr id="47" name="Text 45"/>
          <p:cNvSpPr txBox="1"/>
          <p:nvPr/>
        </p:nvSpPr>
        <p:spPr>
          <a:xfrm>
            <a:off x="7013448" y="420624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density to convert between mass and volume</a:t>
            </a:r>
            <a:endParaRPr lang="en-US" sz="1300" dirty="0"/>
          </a:p>
        </p:txBody>
      </p:sp>
      <p:sp>
        <p:nvSpPr>
          <p:cNvPr id="48" name="Text 46"/>
          <p:cNvSpPr txBox="1"/>
          <p:nvPr/>
        </p:nvSpPr>
        <p:spPr>
          <a:xfrm>
            <a:off x="10789920" y="420624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49" name="Shape 47"/>
          <p:cNvSpPr/>
          <p:nvPr/>
        </p:nvSpPr>
        <p:spPr>
          <a:xfrm>
            <a:off x="6263640" y="5166360"/>
            <a:ext cx="5486400" cy="804672"/>
          </a:xfrm>
          <a:prstGeom prst="roundRect">
            <a:avLst>
              <a:gd name="adj" fmla="val 7955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50" name="Shape 48"/>
          <p:cNvSpPr/>
          <p:nvPr/>
        </p:nvSpPr>
        <p:spPr>
          <a:xfrm>
            <a:off x="6428232" y="5340096"/>
            <a:ext cx="457200" cy="457200"/>
          </a:xfrm>
          <a:prstGeom prst="ellipse">
            <a:avLst/>
          </a:prstGeom>
          <a:solidFill>
            <a:srgbClr val="C0504D"/>
          </a:solidFill>
          <a:ln w="12700">
            <a:solidFill>
              <a:srgbClr val="C0504D"/>
            </a:solidFill>
            <a:prstDash val="solid"/>
          </a:ln>
        </p:spPr>
      </p:sp>
      <p:sp>
        <p:nvSpPr>
          <p:cNvPr id="51" name="Text 49"/>
          <p:cNvSpPr txBox="1"/>
          <p:nvPr/>
        </p:nvSpPr>
        <p:spPr>
          <a:xfrm>
            <a:off x="6428232" y="534009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400" dirty="0"/>
          </a:p>
        </p:txBody>
      </p:sp>
      <p:sp>
        <p:nvSpPr>
          <p:cNvPr id="52" name="Text 50"/>
          <p:cNvSpPr txBox="1"/>
          <p:nvPr/>
        </p:nvSpPr>
        <p:spPr>
          <a:xfrm>
            <a:off x="7013448" y="5166360"/>
            <a:ext cx="379476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Particle diagrams for solids, liquids and gases</a:t>
            </a:r>
            <a:endParaRPr lang="en-US" sz="1300" dirty="0"/>
          </a:p>
        </p:txBody>
      </p:sp>
      <p:sp>
        <p:nvSpPr>
          <p:cNvPr id="53" name="Text 51"/>
          <p:cNvSpPr txBox="1"/>
          <p:nvPr/>
        </p:nvSpPr>
        <p:spPr>
          <a:xfrm>
            <a:off x="10789920" y="5166360"/>
            <a:ext cx="8686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54" name="Text 52"/>
          <p:cNvSpPr txBox="1"/>
          <p:nvPr/>
        </p:nvSpPr>
        <p:spPr>
          <a:xfrm>
            <a:off x="502920" y="6172200"/>
            <a:ext cx="11155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i="1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six marked rows are the targets students most often leave blank on a self-assessment. Most of the exam points live there, so this deck spends the most time on them.</a:t>
            </a:r>
            <a:endParaRPr lang="en-US" sz="13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1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and volume are different questions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280160"/>
            <a:ext cx="5486400" cy="1371600"/>
          </a:xfrm>
          <a:prstGeom prst="roundRect">
            <a:avLst>
              <a:gd name="adj" fmla="val 4667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777240" y="1417320"/>
            <a:ext cx="5029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 </a:t>
            </a:r>
            <a:pPr indent="0" marL="0">
              <a:buNone/>
            </a:pPr>
            <a:r>
              <a:rPr lang="en-US" sz="15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= how much matter (“stuff”) is in it
</a:t>
            </a:r>
            <a:pPr indent="0" marL="0">
              <a:buNone/>
            </a:pPr>
            <a:r>
              <a:rPr lang="en-US" sz="14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Units: grams (g), kilograms (kg)</a:t>
            </a:r>
            <a:endParaRPr lang="en-US" sz="1700" dirty="0"/>
          </a:p>
        </p:txBody>
      </p:sp>
      <p:sp>
        <p:nvSpPr>
          <p:cNvPr id="6" name="Shape 4"/>
          <p:cNvSpPr/>
          <p:nvPr/>
        </p:nvSpPr>
        <p:spPr>
          <a:xfrm>
            <a:off x="6172200" y="1280160"/>
            <a:ext cx="5486400" cy="1371600"/>
          </a:xfrm>
          <a:prstGeom prst="roundRect">
            <a:avLst>
              <a:gd name="adj" fmla="val 4667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446520" y="1417320"/>
            <a:ext cx="5029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VOLUME  </a:t>
            </a:r>
            <a:pPr indent="0" marL="0">
              <a:buNone/>
            </a:pPr>
            <a:r>
              <a:rPr lang="en-US" sz="15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= how much space it takes up
</a:t>
            </a:r>
            <a:pPr indent="0" marL="0">
              <a:buNone/>
            </a:pPr>
            <a:r>
              <a:rPr lang="en-US" sz="14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Units: milliliters (mL), cubic centimeters (cm³)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502920" y="2834640"/>
            <a:ext cx="11155680" cy="1600200"/>
          </a:xfrm>
          <a:prstGeom prst="roundRect">
            <a:avLst>
              <a:gd name="adj" fmla="val 4000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777240" y="2944368"/>
            <a:ext cx="10607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 THIS ONE FIRST</a:t>
            </a:r>
            <a:endParaRPr lang="en-US" sz="1200" dirty="0"/>
          </a:p>
        </p:txBody>
      </p:sp>
      <p:sp>
        <p:nvSpPr>
          <p:cNvPr id="10" name="Text 8"/>
          <p:cNvSpPr txBox="1"/>
          <p:nvPr/>
        </p:nvSpPr>
        <p:spPr>
          <a:xfrm>
            <a:off x="777240" y="3246120"/>
            <a:ext cx="106070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most common wrong answer on this is “mass is the weight of something.”  </a:t>
            </a:r>
            <a:pPr indent="0" marL="0">
              <a:buNone/>
            </a:pPr>
            <a:r>
              <a:rPr lang="en-US" sz="15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≠ weight.
</a:t>
            </a:r>
            <a:pPr indent="0" marL="0">
              <a:buNone/>
            </a:pPr>
            <a:r>
              <a:rPr lang="en-US" sz="15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 is the force of gravity pulling on you — it changes if you go to the Moon. Mass is the amount of matter — it never changes with location. Teachers love asking this.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1920240" y="4709160"/>
            <a:ext cx="1371600" cy="1371600"/>
          </a:xfrm>
          <a:prstGeom prst="ellipse">
            <a:avLst/>
          </a:prstGeom>
          <a:solidFill>
            <a:srgbClr val="C9DCF0"/>
          </a:solidFill>
          <a:ln w="25400">
            <a:solidFill>
              <a:srgbClr val="1D4F91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1920240" y="5074920"/>
            <a:ext cx="1371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Earth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1691640" y="5349240"/>
            <a:ext cx="1828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60 kg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 590 N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4937760" y="4709160"/>
            <a:ext cx="1371600" cy="1371600"/>
          </a:xfrm>
          <a:prstGeom prst="ellipse">
            <a:avLst/>
          </a:prstGeom>
          <a:solidFill>
            <a:srgbClr val="E4E4E4"/>
          </a:solidFill>
          <a:ln w="25400">
            <a:solidFill>
              <a:srgbClr val="5A6A7E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4937760" y="5074920"/>
            <a:ext cx="1371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Moon</a:t>
            </a:r>
            <a:endParaRPr lang="en-US" sz="1300" dirty="0"/>
          </a:p>
        </p:txBody>
      </p:sp>
      <p:sp>
        <p:nvSpPr>
          <p:cNvPr id="16" name="Text 14"/>
          <p:cNvSpPr txBox="1"/>
          <p:nvPr/>
        </p:nvSpPr>
        <p:spPr>
          <a:xfrm>
            <a:off x="4709160" y="5349240"/>
            <a:ext cx="1828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60 kg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 98 N</a:t>
            </a:r>
            <a:endParaRPr lang="en-US" sz="1150" dirty="0"/>
          </a:p>
        </p:txBody>
      </p:sp>
      <p:sp>
        <p:nvSpPr>
          <p:cNvPr id="17" name="Text 15"/>
          <p:cNvSpPr txBox="1"/>
          <p:nvPr/>
        </p:nvSpPr>
        <p:spPr>
          <a:xfrm>
            <a:off x="6949440" y="4937760"/>
            <a:ext cx="4663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mass. One-sixth the weight.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a question says the object was moved, ask which one it's really testing.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502920" y="6355080"/>
            <a:ext cx="457200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731520" y="635508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Q1 (all three levels)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4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cm³ = 1 mL, exactly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128016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container's volume measured with a ruler (in cm³) and the liquid it holds measured in a graduated cylinder (in mL) are the same number. They are two names for the same amount of space.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965960" y="2194560"/>
            <a:ext cx="1554480" cy="1554480"/>
          </a:xfrm>
          <a:prstGeom prst="rect">
            <a:avLst/>
          </a:prstGeom>
          <a:ln w="17780">
            <a:solidFill>
              <a:srgbClr val="9AAABE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 flipV="1">
            <a:off x="1463040" y="2194560"/>
            <a:ext cx="502920" cy="502920"/>
          </a:xfrm>
          <a:prstGeom prst="line">
            <a:avLst/>
          </a:prstGeom>
          <a:noFill/>
          <a:ln w="17780">
            <a:solidFill>
              <a:srgbClr val="9AAABE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 flipV="1">
            <a:off x="3017520" y="2194560"/>
            <a:ext cx="502920" cy="502920"/>
          </a:xfrm>
          <a:prstGeom prst="line">
            <a:avLst/>
          </a:prstGeom>
          <a:noFill/>
          <a:ln w="17780">
            <a:solidFill>
              <a:srgbClr val="9AAABE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 flipV="1">
            <a:off x="1463040" y="3749040"/>
            <a:ext cx="502920" cy="502920"/>
          </a:xfrm>
          <a:prstGeom prst="line">
            <a:avLst/>
          </a:prstGeom>
          <a:noFill/>
          <a:ln w="17780">
            <a:solidFill>
              <a:srgbClr val="9AAABE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 flipV="1">
            <a:off x="3017520" y="3749040"/>
            <a:ext cx="502920" cy="502920"/>
          </a:xfrm>
          <a:prstGeom prst="line">
            <a:avLst/>
          </a:prstGeom>
          <a:noFill/>
          <a:ln w="17780">
            <a:solidFill>
              <a:srgbClr val="9AAABE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1463040" y="2697480"/>
            <a:ext cx="1554480" cy="1554480"/>
          </a:xfrm>
          <a:prstGeom prst="rect">
            <a:avLst/>
          </a:prstGeom>
          <a:solidFill>
            <a:srgbClr val="DCEBF7">
              <a:alpha val="65000"/>
            </a:srgbClr>
          </a:solidFill>
          <a:ln w="25400">
            <a:solidFill>
              <a:srgbClr val="4A5A6E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1005840" y="4526280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cm on each side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1005840" y="4800600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= 1 cm³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160520" y="2880360"/>
            <a:ext cx="822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=</a:t>
            </a:r>
            <a:endParaRPr lang="en-US" sz="3400" dirty="0"/>
          </a:p>
        </p:txBody>
      </p:sp>
      <p:sp>
        <p:nvSpPr>
          <p:cNvPr id="14" name="Shape 12"/>
          <p:cNvSpPr/>
          <p:nvPr/>
        </p:nvSpPr>
        <p:spPr>
          <a:xfrm>
            <a:off x="5212080" y="2148840"/>
            <a:ext cx="1005840" cy="2103120"/>
          </a:xfrm>
          <a:prstGeom prst="roundRect">
            <a:avLst>
              <a:gd name="adj" fmla="val 9091"/>
            </a:avLst>
          </a:prstGeom>
          <a:solidFill>
            <a:srgbClr val="F4F9FD"/>
          </a:solidFill>
          <a:ln w="25400">
            <a:solidFill>
              <a:srgbClr val="4A5A6E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5257800" y="3520440"/>
            <a:ext cx="914400" cy="685800"/>
          </a:xfrm>
          <a:prstGeom prst="roundRect">
            <a:avLst>
              <a:gd name="adj" fmla="val 10667"/>
            </a:avLst>
          </a:prstGeom>
          <a:solidFill>
            <a:srgbClr val="DCEBF7"/>
          </a:solidFill>
          <a:ln w="12700">
            <a:solidFill>
              <a:srgbClr val="DCEBF7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212080" y="2514600"/>
            <a:ext cx="182880" cy="0"/>
          </a:xfrm>
          <a:prstGeom prst="line">
            <a:avLst/>
          </a:prstGeom>
          <a:noFill/>
          <a:ln w="12700">
            <a:solidFill>
              <a:srgbClr val="7A8BA0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5212080" y="2926080"/>
            <a:ext cx="292608" cy="0"/>
          </a:xfrm>
          <a:prstGeom prst="line">
            <a:avLst/>
          </a:prstGeom>
          <a:noFill/>
          <a:ln w="12700">
            <a:solidFill>
              <a:srgbClr val="7A8BA0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5212080" y="3337560"/>
            <a:ext cx="182880" cy="0"/>
          </a:xfrm>
          <a:prstGeom prst="line">
            <a:avLst/>
          </a:prstGeom>
          <a:noFill/>
          <a:ln w="12700">
            <a:solidFill>
              <a:srgbClr val="7A8BA0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5212080" y="3749040"/>
            <a:ext cx="292608" cy="0"/>
          </a:xfrm>
          <a:prstGeom prst="line">
            <a:avLst/>
          </a:prstGeom>
          <a:noFill/>
          <a:ln w="12700">
            <a:solidFill>
              <a:srgbClr val="7A8BA0"/>
            </a:solidFill>
            <a:prstDash val="solid"/>
          </a:ln>
        </p:spPr>
      </p:sp>
      <p:sp>
        <p:nvSpPr>
          <p:cNvPr id="20" name="Text 18"/>
          <p:cNvSpPr txBox="1"/>
          <p:nvPr/>
        </p:nvSpPr>
        <p:spPr>
          <a:xfrm>
            <a:off x="4663440" y="4526280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mL of liquid</a:t>
            </a:r>
            <a:endParaRPr lang="en-US" sz="1500" dirty="0"/>
          </a:p>
        </p:txBody>
      </p:sp>
      <p:sp>
        <p:nvSpPr>
          <p:cNvPr id="21" name="Shape 19"/>
          <p:cNvSpPr/>
          <p:nvPr/>
        </p:nvSpPr>
        <p:spPr>
          <a:xfrm>
            <a:off x="7498080" y="2194560"/>
            <a:ext cx="4160520" cy="2286000"/>
          </a:xfrm>
          <a:prstGeom prst="roundRect">
            <a:avLst>
              <a:gd name="adj" fmla="val 2800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7772400" y="233172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this shows up on the exam</a:t>
            </a:r>
            <a:endParaRPr lang="en-US" sz="1400" dirty="0"/>
          </a:p>
        </p:txBody>
      </p:sp>
      <p:sp>
        <p:nvSpPr>
          <p:cNvPr id="23" name="Text 21"/>
          <p:cNvSpPr txBox="1"/>
          <p:nvPr/>
        </p:nvSpPr>
        <p:spPr>
          <a:xfrm>
            <a:off x="7772400" y="2697480"/>
            <a:ext cx="365760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cube 2.50 cm on a side has V = 15.6 cm³ = 15.6 mL — no conversion math needed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Density can be written g/mL or g/cm³ and it means the same thing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graph of liquid volume vs container volume has a slope of about 1</a:t>
            </a:r>
            <a:endParaRPr lang="en-US" sz="1300" dirty="0"/>
          </a:p>
        </p:txBody>
      </p:sp>
      <p:sp>
        <p:nvSpPr>
          <p:cNvPr id="24" name="Text 22"/>
          <p:cNvSpPr txBox="1"/>
          <p:nvPr/>
        </p:nvSpPr>
        <p:spPr>
          <a:xfrm>
            <a:off x="502920" y="5120640"/>
            <a:ext cx="11155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you already think of these as “the same thing written two different ways” — that's exactly right. Keep it.</a:t>
            </a:r>
            <a:endParaRPr lang="en-US" sz="1500" dirty="0"/>
          </a:p>
        </p:txBody>
      </p:sp>
      <p:sp>
        <p:nvSpPr>
          <p:cNvPr id="25" name="Shape 23"/>
          <p:cNvSpPr/>
          <p:nvPr/>
        </p:nvSpPr>
        <p:spPr>
          <a:xfrm>
            <a:off x="502920" y="5852160"/>
            <a:ext cx="585216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26" name="Text 24"/>
          <p:cNvSpPr txBox="1"/>
          <p:nvPr/>
        </p:nvSpPr>
        <p:spPr>
          <a:xfrm>
            <a:off x="731520" y="585216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Q1, and the setup for Q10 and Q11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3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Conservation of mass: count the whole system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1280160"/>
            <a:ext cx="11155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Matter is never created or destroyed. If the mass you measure changes, something entered or left the container — find it.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02920" y="1874520"/>
            <a:ext cx="5394960" cy="1051560"/>
          </a:xfrm>
          <a:prstGeom prst="roundRect">
            <a:avLst>
              <a:gd name="adj" fmla="val 6087"/>
            </a:avLst>
          </a:prstGeom>
          <a:solidFill>
            <a:srgbClr val="F2F7F2"/>
          </a:solidFill>
          <a:ln w="19050">
            <a:solidFill>
              <a:srgbClr val="4A8A4A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77240" y="1874520"/>
            <a:ext cx="4937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SEALED system:  </a:t>
            </a:r>
            <a:pPr indent="0" marL="0">
              <a:buNone/>
            </a:pPr>
            <a:r>
              <a:rPr lang="en-US" sz="15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before = mass after.  Always.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6263640" y="1874520"/>
            <a:ext cx="5394960" cy="1051560"/>
          </a:xfrm>
          <a:prstGeom prst="roundRect">
            <a:avLst>
              <a:gd name="adj" fmla="val 6087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537960" y="1874520"/>
            <a:ext cx="4937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system:  </a:t>
            </a:r>
            <a:pPr indent="0" marL="0">
              <a:buNone/>
            </a:pPr>
            <a:r>
              <a:rPr lang="en-US" sz="15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reading can change — because gas came in or went out.</a:t>
            </a:r>
            <a:endParaRPr lang="en-US" sz="1550" dirty="0"/>
          </a:p>
        </p:txBody>
      </p:sp>
      <p:sp>
        <p:nvSpPr>
          <p:cNvPr id="9" name="Text 7"/>
          <p:cNvSpPr txBox="1"/>
          <p:nvPr/>
        </p:nvSpPr>
        <p:spPr>
          <a:xfrm>
            <a:off x="502920" y="3108960"/>
            <a:ext cx="11155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two exam cases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02920" y="3520440"/>
            <a:ext cx="5394960" cy="2651760"/>
          </a:xfrm>
          <a:prstGeom prst="roundRect">
            <a:avLst>
              <a:gd name="adj" fmla="val 2414"/>
            </a:avLst>
          </a:prstGeom>
          <a:solidFill>
            <a:srgbClr val="FAFBFD"/>
          </a:solidFill>
          <a:ln w="19050">
            <a:solidFill>
              <a:srgbClr val="C8D2E0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777240" y="3639312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Burning steel wool → mass GOES UP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868680" y="4023360"/>
            <a:ext cx="1645920" cy="1371600"/>
          </a:xfrm>
          <a:prstGeom prst="roundRect">
            <a:avLst>
              <a:gd name="adj" fmla="val 3333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1138428" y="423824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467612" y="423824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796796" y="423824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2125980" y="423824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1138428" y="451256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1467612" y="451256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1796796" y="451256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2125980" y="451256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1138428" y="478688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1467612" y="478688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1796796" y="478688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2125980" y="478688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1138428" y="506120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1467612" y="506120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1796796" y="506120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2125980" y="506120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29" name="Text 27"/>
          <p:cNvSpPr txBox="1"/>
          <p:nvPr/>
        </p:nvSpPr>
        <p:spPr>
          <a:xfrm>
            <a:off x="868680" y="5468112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iron atoms only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2697480" y="4709160"/>
            <a:ext cx="457200" cy="0"/>
          </a:xfrm>
          <a:prstGeom prst="line">
            <a:avLst/>
          </a:prstGeom>
          <a:noFill/>
          <a:ln w="31750">
            <a:solidFill>
              <a:srgbClr val="1D4F91"/>
            </a:solidFill>
            <a:prstDash val="solid"/>
            <a:tailEnd type="triangle"/>
          </a:ln>
        </p:spPr>
      </p:sp>
      <p:sp>
        <p:nvSpPr>
          <p:cNvPr id="31" name="Text 29"/>
          <p:cNvSpPr txBox="1"/>
          <p:nvPr/>
        </p:nvSpPr>
        <p:spPr>
          <a:xfrm>
            <a:off x="2560320" y="4407408"/>
            <a:ext cx="731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O₂</a:t>
            </a:r>
            <a:endParaRPr lang="en-US" sz="1100" dirty="0"/>
          </a:p>
        </p:txBody>
      </p:sp>
      <p:sp>
        <p:nvSpPr>
          <p:cNvPr id="32" name="Shape 30"/>
          <p:cNvSpPr/>
          <p:nvPr/>
        </p:nvSpPr>
        <p:spPr>
          <a:xfrm>
            <a:off x="3337560" y="4023360"/>
            <a:ext cx="1645920" cy="1371600"/>
          </a:xfrm>
          <a:prstGeom prst="roundRect">
            <a:avLst>
              <a:gd name="adj" fmla="val 3333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33" name="Shape 31"/>
          <p:cNvSpPr/>
          <p:nvPr/>
        </p:nvSpPr>
        <p:spPr>
          <a:xfrm>
            <a:off x="3607308" y="423824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34" name="Shape 32"/>
          <p:cNvSpPr/>
          <p:nvPr/>
        </p:nvSpPr>
        <p:spPr>
          <a:xfrm>
            <a:off x="3936492" y="423824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4265676" y="423824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4594860" y="423824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37" name="Shape 35"/>
          <p:cNvSpPr/>
          <p:nvPr/>
        </p:nvSpPr>
        <p:spPr>
          <a:xfrm>
            <a:off x="3607308" y="451256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3936492" y="451256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39" name="Shape 37"/>
          <p:cNvSpPr/>
          <p:nvPr/>
        </p:nvSpPr>
        <p:spPr>
          <a:xfrm>
            <a:off x="4265676" y="451256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4594860" y="451256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3607308" y="478688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2" name="Shape 40"/>
          <p:cNvSpPr/>
          <p:nvPr/>
        </p:nvSpPr>
        <p:spPr>
          <a:xfrm>
            <a:off x="3936492" y="478688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3" name="Shape 41"/>
          <p:cNvSpPr/>
          <p:nvPr/>
        </p:nvSpPr>
        <p:spPr>
          <a:xfrm>
            <a:off x="4265676" y="478688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4" name="Shape 42"/>
          <p:cNvSpPr/>
          <p:nvPr/>
        </p:nvSpPr>
        <p:spPr>
          <a:xfrm>
            <a:off x="4594860" y="478688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5" name="Shape 43"/>
          <p:cNvSpPr/>
          <p:nvPr/>
        </p:nvSpPr>
        <p:spPr>
          <a:xfrm>
            <a:off x="3607308" y="506120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6" name="Shape 44"/>
          <p:cNvSpPr/>
          <p:nvPr/>
        </p:nvSpPr>
        <p:spPr>
          <a:xfrm>
            <a:off x="3936492" y="506120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7" name="Shape 45"/>
          <p:cNvSpPr/>
          <p:nvPr/>
        </p:nvSpPr>
        <p:spPr>
          <a:xfrm>
            <a:off x="4265676" y="506120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8" name="Shape 46"/>
          <p:cNvSpPr/>
          <p:nvPr/>
        </p:nvSpPr>
        <p:spPr>
          <a:xfrm>
            <a:off x="4594860" y="5061204"/>
            <a:ext cx="118872" cy="11887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3A4A5E"/>
            </a:solidFill>
            <a:prstDash val="solid"/>
          </a:ln>
        </p:spPr>
      </p:sp>
      <p:sp>
        <p:nvSpPr>
          <p:cNvPr id="49" name="Shape 47"/>
          <p:cNvSpPr/>
          <p:nvPr/>
        </p:nvSpPr>
        <p:spPr>
          <a:xfrm>
            <a:off x="3752698" y="4361688"/>
            <a:ext cx="91440" cy="91440"/>
          </a:xfrm>
          <a:prstGeom prst="ellipse">
            <a:avLst/>
          </a:prstGeom>
          <a:solidFill>
            <a:srgbClr val="C0504D"/>
          </a:solidFill>
          <a:ln w="9525">
            <a:solidFill>
              <a:srgbClr val="A33333"/>
            </a:solidFill>
            <a:prstDash val="solid"/>
          </a:ln>
        </p:spPr>
      </p:sp>
      <p:sp>
        <p:nvSpPr>
          <p:cNvPr id="50" name="Shape 48"/>
          <p:cNvSpPr/>
          <p:nvPr/>
        </p:nvSpPr>
        <p:spPr>
          <a:xfrm>
            <a:off x="4312310" y="4361688"/>
            <a:ext cx="91440" cy="91440"/>
          </a:xfrm>
          <a:prstGeom prst="ellipse">
            <a:avLst/>
          </a:prstGeom>
          <a:solidFill>
            <a:srgbClr val="C0504D"/>
          </a:solidFill>
          <a:ln w="9525">
            <a:solidFill>
              <a:srgbClr val="A33333"/>
            </a:solidFill>
            <a:prstDash val="solid"/>
          </a:ln>
        </p:spPr>
      </p:sp>
      <p:sp>
        <p:nvSpPr>
          <p:cNvPr id="51" name="Shape 49"/>
          <p:cNvSpPr/>
          <p:nvPr/>
        </p:nvSpPr>
        <p:spPr>
          <a:xfrm>
            <a:off x="4032504" y="4663440"/>
            <a:ext cx="91440" cy="91440"/>
          </a:xfrm>
          <a:prstGeom prst="ellipse">
            <a:avLst/>
          </a:prstGeom>
          <a:solidFill>
            <a:srgbClr val="C0504D"/>
          </a:solidFill>
          <a:ln w="9525">
            <a:solidFill>
              <a:srgbClr val="A33333"/>
            </a:solidFill>
            <a:prstDash val="solid"/>
          </a:ln>
        </p:spPr>
      </p:sp>
      <p:sp>
        <p:nvSpPr>
          <p:cNvPr id="52" name="Shape 50"/>
          <p:cNvSpPr/>
          <p:nvPr/>
        </p:nvSpPr>
        <p:spPr>
          <a:xfrm>
            <a:off x="3752698" y="4965192"/>
            <a:ext cx="91440" cy="91440"/>
          </a:xfrm>
          <a:prstGeom prst="ellipse">
            <a:avLst/>
          </a:prstGeom>
          <a:solidFill>
            <a:srgbClr val="C0504D"/>
          </a:solidFill>
          <a:ln w="9525">
            <a:solidFill>
              <a:srgbClr val="A33333"/>
            </a:solidFill>
            <a:prstDash val="solid"/>
          </a:ln>
        </p:spPr>
      </p:sp>
      <p:sp>
        <p:nvSpPr>
          <p:cNvPr id="53" name="Shape 51"/>
          <p:cNvSpPr/>
          <p:nvPr/>
        </p:nvSpPr>
        <p:spPr>
          <a:xfrm>
            <a:off x="4312310" y="4965192"/>
            <a:ext cx="91440" cy="91440"/>
          </a:xfrm>
          <a:prstGeom prst="ellipse">
            <a:avLst/>
          </a:prstGeom>
          <a:solidFill>
            <a:srgbClr val="C0504D"/>
          </a:solidFill>
          <a:ln w="9525">
            <a:solidFill>
              <a:srgbClr val="A33333"/>
            </a:solidFill>
            <a:prstDash val="solid"/>
          </a:ln>
        </p:spPr>
      </p:sp>
      <p:sp>
        <p:nvSpPr>
          <p:cNvPr id="54" name="Shape 52"/>
          <p:cNvSpPr/>
          <p:nvPr/>
        </p:nvSpPr>
        <p:spPr>
          <a:xfrm>
            <a:off x="4608576" y="4663440"/>
            <a:ext cx="91440" cy="91440"/>
          </a:xfrm>
          <a:prstGeom prst="ellipse">
            <a:avLst/>
          </a:prstGeom>
          <a:solidFill>
            <a:srgbClr val="C0504D"/>
          </a:solidFill>
          <a:ln w="9525">
            <a:solidFill>
              <a:srgbClr val="A33333"/>
            </a:solidFill>
            <a:prstDash val="solid"/>
          </a:ln>
        </p:spPr>
      </p:sp>
      <p:sp>
        <p:nvSpPr>
          <p:cNvPr id="55" name="Text 53"/>
          <p:cNvSpPr txBox="1"/>
          <p:nvPr/>
        </p:nvSpPr>
        <p:spPr>
          <a:xfrm>
            <a:off x="3337560" y="5468112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iron + oxygen</a:t>
            </a:r>
            <a:endParaRPr lang="en-US" sz="1100" dirty="0"/>
          </a:p>
        </p:txBody>
      </p:sp>
      <p:sp>
        <p:nvSpPr>
          <p:cNvPr id="56" name="Text 54"/>
          <p:cNvSpPr txBox="1"/>
          <p:nvPr/>
        </p:nvSpPr>
        <p:spPr>
          <a:xfrm>
            <a:off x="777240" y="5715000"/>
            <a:ext cx="4846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Oxygen from the air bonded to the iron. Those atoms are now on the balance.</a:t>
            </a:r>
            <a:endParaRPr lang="en-US" sz="1300" dirty="0"/>
          </a:p>
        </p:txBody>
      </p:sp>
      <p:sp>
        <p:nvSpPr>
          <p:cNvPr id="57" name="Shape 55"/>
          <p:cNvSpPr/>
          <p:nvPr/>
        </p:nvSpPr>
        <p:spPr>
          <a:xfrm>
            <a:off x="6263640" y="3520440"/>
            <a:ext cx="5394960" cy="2651760"/>
          </a:xfrm>
          <a:prstGeom prst="roundRect">
            <a:avLst>
              <a:gd name="adj" fmla="val 2414"/>
            </a:avLst>
          </a:prstGeom>
          <a:solidFill>
            <a:srgbClr val="FAFBFD"/>
          </a:solidFill>
          <a:ln w="19050">
            <a:solidFill>
              <a:srgbClr val="C8D2E0"/>
            </a:solidFill>
            <a:prstDash val="solid"/>
          </a:ln>
        </p:spPr>
      </p:sp>
      <p:sp>
        <p:nvSpPr>
          <p:cNvPr id="58" name="Text 56"/>
          <p:cNvSpPr txBox="1"/>
          <p:nvPr/>
        </p:nvSpPr>
        <p:spPr>
          <a:xfrm>
            <a:off x="6537960" y="3639312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Dissolving sugar → mass STAYS THE SAME</a:t>
            </a:r>
            <a:endParaRPr lang="en-US" sz="1450" dirty="0"/>
          </a:p>
        </p:txBody>
      </p:sp>
      <p:sp>
        <p:nvSpPr>
          <p:cNvPr id="59" name="Shape 57"/>
          <p:cNvSpPr/>
          <p:nvPr/>
        </p:nvSpPr>
        <p:spPr>
          <a:xfrm>
            <a:off x="6629400" y="4023360"/>
            <a:ext cx="1645920" cy="1371600"/>
          </a:xfrm>
          <a:prstGeom prst="roundRect">
            <a:avLst>
              <a:gd name="adj" fmla="val 3333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60" name="Shape 58"/>
          <p:cNvSpPr/>
          <p:nvPr/>
        </p:nvSpPr>
        <p:spPr>
          <a:xfrm>
            <a:off x="7040880" y="4325112"/>
            <a:ext cx="164592" cy="164592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61" name="Shape 59"/>
          <p:cNvSpPr/>
          <p:nvPr/>
        </p:nvSpPr>
        <p:spPr>
          <a:xfrm>
            <a:off x="7534656" y="4325112"/>
            <a:ext cx="164592" cy="164592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62" name="Shape 60"/>
          <p:cNvSpPr/>
          <p:nvPr/>
        </p:nvSpPr>
        <p:spPr>
          <a:xfrm>
            <a:off x="7287768" y="4558284"/>
            <a:ext cx="164592" cy="164592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63" name="Shape 61"/>
          <p:cNvSpPr/>
          <p:nvPr/>
        </p:nvSpPr>
        <p:spPr>
          <a:xfrm>
            <a:off x="6903720" y="4956048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64" name="Shape 62"/>
          <p:cNvSpPr/>
          <p:nvPr/>
        </p:nvSpPr>
        <p:spPr>
          <a:xfrm>
            <a:off x="7265822" y="5038344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65" name="Shape 63"/>
          <p:cNvSpPr/>
          <p:nvPr/>
        </p:nvSpPr>
        <p:spPr>
          <a:xfrm>
            <a:off x="7627925" y="4956048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66" name="Shape 64"/>
          <p:cNvSpPr/>
          <p:nvPr/>
        </p:nvSpPr>
        <p:spPr>
          <a:xfrm>
            <a:off x="7924190" y="5065776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67" name="Text 65"/>
          <p:cNvSpPr txBox="1"/>
          <p:nvPr/>
        </p:nvSpPr>
        <p:spPr>
          <a:xfrm>
            <a:off x="6629400" y="5468112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sugar + water</a:t>
            </a:r>
            <a:endParaRPr lang="en-US" sz="1100" dirty="0"/>
          </a:p>
        </p:txBody>
      </p:sp>
      <p:sp>
        <p:nvSpPr>
          <p:cNvPr id="68" name="Shape 66"/>
          <p:cNvSpPr/>
          <p:nvPr/>
        </p:nvSpPr>
        <p:spPr>
          <a:xfrm>
            <a:off x="8458200" y="4709160"/>
            <a:ext cx="457200" cy="0"/>
          </a:xfrm>
          <a:prstGeom prst="line">
            <a:avLst/>
          </a:prstGeom>
          <a:noFill/>
          <a:ln w="31750">
            <a:solidFill>
              <a:srgbClr val="1D4F91"/>
            </a:solidFill>
            <a:prstDash val="solid"/>
            <a:tailEnd type="triangle"/>
          </a:ln>
        </p:spPr>
      </p:sp>
      <p:sp>
        <p:nvSpPr>
          <p:cNvPr id="69" name="Shape 67"/>
          <p:cNvSpPr/>
          <p:nvPr/>
        </p:nvSpPr>
        <p:spPr>
          <a:xfrm>
            <a:off x="9098280" y="4023360"/>
            <a:ext cx="1645920" cy="1371600"/>
          </a:xfrm>
          <a:prstGeom prst="roundRect">
            <a:avLst>
              <a:gd name="adj" fmla="val 3333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70" name="Shape 68"/>
          <p:cNvSpPr/>
          <p:nvPr/>
        </p:nvSpPr>
        <p:spPr>
          <a:xfrm>
            <a:off x="9290304" y="4242816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1" name="Shape 69"/>
          <p:cNvSpPr/>
          <p:nvPr/>
        </p:nvSpPr>
        <p:spPr>
          <a:xfrm>
            <a:off x="9784080" y="4448556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2" name="Shape 70"/>
          <p:cNvSpPr/>
          <p:nvPr/>
        </p:nvSpPr>
        <p:spPr>
          <a:xfrm>
            <a:off x="10277856" y="4215384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3" name="Shape 71"/>
          <p:cNvSpPr/>
          <p:nvPr/>
        </p:nvSpPr>
        <p:spPr>
          <a:xfrm>
            <a:off x="9537192" y="4722876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4" name="Shape 72"/>
          <p:cNvSpPr/>
          <p:nvPr/>
        </p:nvSpPr>
        <p:spPr>
          <a:xfrm>
            <a:off x="10063886" y="4791456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5" name="Shape 73"/>
          <p:cNvSpPr/>
          <p:nvPr/>
        </p:nvSpPr>
        <p:spPr>
          <a:xfrm>
            <a:off x="10442448" y="4585716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6" name="Shape 74"/>
          <p:cNvSpPr/>
          <p:nvPr/>
        </p:nvSpPr>
        <p:spPr>
          <a:xfrm>
            <a:off x="9372600" y="5093208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7" name="Shape 75"/>
          <p:cNvSpPr/>
          <p:nvPr/>
        </p:nvSpPr>
        <p:spPr>
          <a:xfrm>
            <a:off x="9948672" y="5134356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8" name="Shape 76"/>
          <p:cNvSpPr/>
          <p:nvPr/>
        </p:nvSpPr>
        <p:spPr>
          <a:xfrm>
            <a:off x="10360152" y="4997196"/>
            <a:ext cx="109728" cy="109728"/>
          </a:xfrm>
          <a:prstGeom prst="ellipse">
            <a:avLst/>
          </a:prstGeom>
          <a:solidFill>
            <a:srgbClr val="C9A86A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79" name="Text 77"/>
          <p:cNvSpPr txBox="1"/>
          <p:nvPr/>
        </p:nvSpPr>
        <p:spPr>
          <a:xfrm>
            <a:off x="9098280" y="5468112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sugar spread out</a:t>
            </a:r>
            <a:endParaRPr lang="en-US" sz="1100" dirty="0"/>
          </a:p>
        </p:txBody>
      </p:sp>
      <p:sp>
        <p:nvSpPr>
          <p:cNvPr id="80" name="Text 78"/>
          <p:cNvSpPr txBox="1"/>
          <p:nvPr/>
        </p:nvSpPr>
        <p:spPr>
          <a:xfrm>
            <a:off x="6537960" y="5715000"/>
            <a:ext cx="4846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particles, just mixed in. Nothing left the flask, so the mass is unchanged.</a:t>
            </a:r>
            <a:endParaRPr lang="en-US" sz="1300" dirty="0"/>
          </a:p>
        </p:txBody>
      </p:sp>
      <p:sp>
        <p:nvSpPr>
          <p:cNvPr id="81" name="Shape 79"/>
          <p:cNvSpPr/>
          <p:nvPr/>
        </p:nvSpPr>
        <p:spPr>
          <a:xfrm>
            <a:off x="502920" y="6355080"/>
            <a:ext cx="402336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82" name="Text 80"/>
          <p:cNvSpPr txBox="1"/>
          <p:nvPr/>
        </p:nvSpPr>
        <p:spPr>
          <a:xfrm>
            <a:off x="731520" y="635508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Q6 (all levels)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10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Particle diagrams for solid, liquid, gas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Text 4"/>
          <p:cNvSpPr txBox="1"/>
          <p:nvPr/>
        </p:nvSpPr>
        <p:spPr>
          <a:xfrm>
            <a:off x="502920" y="1234440"/>
            <a:ext cx="11155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substance, same number of particles — only the spacing and the arrangement change.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685800" y="1828800"/>
            <a:ext cx="2286000" cy="2286000"/>
          </a:xfrm>
          <a:prstGeom prst="roundRect">
            <a:avLst>
              <a:gd name="adj" fmla="val 2000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1060704" y="22037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1517904" y="22037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1975104" y="22037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2432304" y="22037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1060704" y="26609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1517904" y="26609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975104" y="26609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432304" y="26609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1060704" y="31181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1517904" y="31181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1975104" y="31181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2432304" y="31181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1060704" y="35753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1517904" y="35753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1975104" y="35753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2432304" y="35753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685800" y="4187952"/>
            <a:ext cx="2286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SOLID</a:t>
            </a:r>
            <a:endParaRPr lang="en-US" sz="1600" dirty="0"/>
          </a:p>
        </p:txBody>
      </p:sp>
      <p:sp>
        <p:nvSpPr>
          <p:cNvPr id="25" name="Text 23"/>
          <p:cNvSpPr txBox="1"/>
          <p:nvPr/>
        </p:nvSpPr>
        <p:spPr>
          <a:xfrm>
            <a:off x="685800" y="4498848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packed tight,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neat rows</a:t>
            </a:r>
            <a:endParaRPr lang="en-US" sz="1250" dirty="0"/>
          </a:p>
        </p:txBody>
      </p:sp>
      <p:sp>
        <p:nvSpPr>
          <p:cNvPr id="26" name="Shape 24"/>
          <p:cNvSpPr/>
          <p:nvPr/>
        </p:nvSpPr>
        <p:spPr>
          <a:xfrm>
            <a:off x="1097280" y="5120640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EEF4FB"/>
          </a:solidFill>
          <a:ln w="12700">
            <a:solidFill>
              <a:srgbClr val="1D4F91"/>
            </a:solidFill>
            <a:prstDash val="solid"/>
          </a:ln>
        </p:spPr>
      </p:sp>
      <p:sp>
        <p:nvSpPr>
          <p:cNvPr id="27" name="Text 25"/>
          <p:cNvSpPr txBox="1"/>
          <p:nvPr/>
        </p:nvSpPr>
        <p:spPr>
          <a:xfrm>
            <a:off x="1097280" y="5120640"/>
            <a:ext cx="1463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dense</a:t>
            </a:r>
            <a:endParaRPr lang="en-US" sz="1150" dirty="0"/>
          </a:p>
        </p:txBody>
      </p:sp>
      <p:sp>
        <p:nvSpPr>
          <p:cNvPr id="28" name="Shape 26"/>
          <p:cNvSpPr/>
          <p:nvPr/>
        </p:nvSpPr>
        <p:spPr>
          <a:xfrm>
            <a:off x="3474720" y="1828800"/>
            <a:ext cx="2286000" cy="2286000"/>
          </a:xfrm>
          <a:prstGeom prst="roundRect">
            <a:avLst>
              <a:gd name="adj" fmla="val 2000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29" name="Shape 27"/>
          <p:cNvSpPr/>
          <p:nvPr/>
        </p:nvSpPr>
        <p:spPr>
          <a:xfrm>
            <a:off x="3895344" y="22037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4535424" y="211226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5175504" y="224942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2" name="Shape 30"/>
          <p:cNvSpPr/>
          <p:nvPr/>
        </p:nvSpPr>
        <p:spPr>
          <a:xfrm>
            <a:off x="3758184" y="275234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3" name="Shape 31"/>
          <p:cNvSpPr/>
          <p:nvPr/>
        </p:nvSpPr>
        <p:spPr>
          <a:xfrm>
            <a:off x="4352544" y="26609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4" name="Shape 32"/>
          <p:cNvSpPr/>
          <p:nvPr/>
        </p:nvSpPr>
        <p:spPr>
          <a:xfrm>
            <a:off x="4946904" y="279806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5404104" y="26609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3986784" y="325526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7" name="Shape 35"/>
          <p:cNvSpPr/>
          <p:nvPr/>
        </p:nvSpPr>
        <p:spPr>
          <a:xfrm>
            <a:off x="4626864" y="318668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5221224" y="330098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39" name="Shape 37"/>
          <p:cNvSpPr/>
          <p:nvPr/>
        </p:nvSpPr>
        <p:spPr>
          <a:xfrm>
            <a:off x="3849624" y="371246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4489704" y="371246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5084064" y="375818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42" name="Shape 40"/>
          <p:cNvSpPr/>
          <p:nvPr/>
        </p:nvSpPr>
        <p:spPr>
          <a:xfrm>
            <a:off x="5449824" y="316382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43" name="Shape 41"/>
          <p:cNvSpPr/>
          <p:nvPr/>
        </p:nvSpPr>
        <p:spPr>
          <a:xfrm>
            <a:off x="4215384" y="371246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44" name="Text 42"/>
          <p:cNvSpPr txBox="1"/>
          <p:nvPr/>
        </p:nvSpPr>
        <p:spPr>
          <a:xfrm>
            <a:off x="3474720" y="4187952"/>
            <a:ext cx="2286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LIQUID</a:t>
            </a:r>
            <a:endParaRPr lang="en-US" sz="1600" dirty="0"/>
          </a:p>
        </p:txBody>
      </p:sp>
      <p:sp>
        <p:nvSpPr>
          <p:cNvPr id="45" name="Text 43"/>
          <p:cNvSpPr txBox="1"/>
          <p:nvPr/>
        </p:nvSpPr>
        <p:spPr>
          <a:xfrm>
            <a:off x="3474720" y="4498848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touching but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jumbled</a:t>
            </a:r>
            <a:endParaRPr lang="en-US" sz="1250" dirty="0"/>
          </a:p>
        </p:txBody>
      </p:sp>
      <p:sp>
        <p:nvSpPr>
          <p:cNvPr id="46" name="Shape 44"/>
          <p:cNvSpPr/>
          <p:nvPr/>
        </p:nvSpPr>
        <p:spPr>
          <a:xfrm>
            <a:off x="3886200" y="5120640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EEF4FB"/>
          </a:solidFill>
          <a:ln w="12700">
            <a:solidFill>
              <a:srgbClr val="1D4F91"/>
            </a:solidFill>
            <a:prstDash val="solid"/>
          </a:ln>
        </p:spPr>
      </p:sp>
      <p:sp>
        <p:nvSpPr>
          <p:cNvPr id="47" name="Text 45"/>
          <p:cNvSpPr txBox="1"/>
          <p:nvPr/>
        </p:nvSpPr>
        <p:spPr>
          <a:xfrm>
            <a:off x="3886200" y="5120640"/>
            <a:ext cx="1463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between</a:t>
            </a:r>
            <a:endParaRPr lang="en-US" sz="1150" dirty="0"/>
          </a:p>
        </p:txBody>
      </p:sp>
      <p:sp>
        <p:nvSpPr>
          <p:cNvPr id="48" name="Shape 46"/>
          <p:cNvSpPr/>
          <p:nvPr/>
        </p:nvSpPr>
        <p:spPr>
          <a:xfrm>
            <a:off x="6263640" y="1828800"/>
            <a:ext cx="2286000" cy="2286000"/>
          </a:xfrm>
          <a:prstGeom prst="roundRect">
            <a:avLst>
              <a:gd name="adj" fmla="val 2000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49" name="Shape 47"/>
          <p:cNvSpPr/>
          <p:nvPr/>
        </p:nvSpPr>
        <p:spPr>
          <a:xfrm>
            <a:off x="6524244" y="22037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0" name="Shape 48"/>
          <p:cNvSpPr/>
          <p:nvPr/>
        </p:nvSpPr>
        <p:spPr>
          <a:xfrm>
            <a:off x="7438644" y="202082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1" name="Shape 49"/>
          <p:cNvSpPr/>
          <p:nvPr/>
        </p:nvSpPr>
        <p:spPr>
          <a:xfrm>
            <a:off x="8124444" y="24323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2" name="Shape 50"/>
          <p:cNvSpPr/>
          <p:nvPr/>
        </p:nvSpPr>
        <p:spPr>
          <a:xfrm>
            <a:off x="6867144" y="28895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3" name="Shape 51"/>
          <p:cNvSpPr/>
          <p:nvPr/>
        </p:nvSpPr>
        <p:spPr>
          <a:xfrm>
            <a:off x="7781544" y="30038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4" name="Shape 52"/>
          <p:cNvSpPr/>
          <p:nvPr/>
        </p:nvSpPr>
        <p:spPr>
          <a:xfrm>
            <a:off x="6455664" y="35753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5" name="Shape 53"/>
          <p:cNvSpPr/>
          <p:nvPr/>
        </p:nvSpPr>
        <p:spPr>
          <a:xfrm>
            <a:off x="7210044" y="36896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6" name="Shape 54"/>
          <p:cNvSpPr/>
          <p:nvPr/>
        </p:nvSpPr>
        <p:spPr>
          <a:xfrm>
            <a:off x="8010144" y="362102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7" name="Shape 55"/>
          <p:cNvSpPr/>
          <p:nvPr/>
        </p:nvSpPr>
        <p:spPr>
          <a:xfrm>
            <a:off x="8353044" y="3118104"/>
            <a:ext cx="164592" cy="164592"/>
          </a:xfrm>
          <a:prstGeom prst="ellipse">
            <a:avLst/>
          </a:prstGeom>
          <a:solidFill>
            <a:srgbClr val="7A8BA0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58" name="Text 56"/>
          <p:cNvSpPr txBox="1"/>
          <p:nvPr/>
        </p:nvSpPr>
        <p:spPr>
          <a:xfrm>
            <a:off x="6263640" y="4187952"/>
            <a:ext cx="2286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GAS</a:t>
            </a:r>
            <a:endParaRPr lang="en-US" sz="1600" dirty="0"/>
          </a:p>
        </p:txBody>
      </p:sp>
      <p:sp>
        <p:nvSpPr>
          <p:cNvPr id="59" name="Text 57"/>
          <p:cNvSpPr txBox="1"/>
          <p:nvPr/>
        </p:nvSpPr>
        <p:spPr>
          <a:xfrm>
            <a:off x="6263640" y="4498848"/>
            <a:ext cx="2286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 apart,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mostly empty space</a:t>
            </a:r>
            <a:endParaRPr lang="en-US" sz="1250" dirty="0"/>
          </a:p>
        </p:txBody>
      </p:sp>
      <p:sp>
        <p:nvSpPr>
          <p:cNvPr id="60" name="Shape 58"/>
          <p:cNvSpPr/>
          <p:nvPr/>
        </p:nvSpPr>
        <p:spPr>
          <a:xfrm>
            <a:off x="6675120" y="5120640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EEF4FB"/>
          </a:solidFill>
          <a:ln w="12700">
            <a:solidFill>
              <a:srgbClr val="1D4F91"/>
            </a:solidFill>
            <a:prstDash val="solid"/>
          </a:ln>
        </p:spPr>
      </p:sp>
      <p:sp>
        <p:nvSpPr>
          <p:cNvPr id="61" name="Text 59"/>
          <p:cNvSpPr txBox="1"/>
          <p:nvPr/>
        </p:nvSpPr>
        <p:spPr>
          <a:xfrm>
            <a:off x="6675120" y="5120640"/>
            <a:ext cx="14630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least dense</a:t>
            </a:r>
            <a:endParaRPr lang="en-US" sz="1150" dirty="0"/>
          </a:p>
        </p:txBody>
      </p:sp>
      <p:sp>
        <p:nvSpPr>
          <p:cNvPr id="62" name="Shape 60"/>
          <p:cNvSpPr/>
          <p:nvPr/>
        </p:nvSpPr>
        <p:spPr>
          <a:xfrm>
            <a:off x="9281160" y="1828800"/>
            <a:ext cx="2377440" cy="3566160"/>
          </a:xfrm>
          <a:prstGeom prst="roundRect">
            <a:avLst>
              <a:gd name="adj" fmla="val 2692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63" name="Text 61"/>
          <p:cNvSpPr txBox="1"/>
          <p:nvPr/>
        </p:nvSpPr>
        <p:spPr>
          <a:xfrm>
            <a:off x="9509760" y="196596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Grading traps</a:t>
            </a:r>
            <a:endParaRPr lang="en-US" sz="1400" dirty="0"/>
          </a:p>
        </p:txBody>
      </p:sp>
      <p:sp>
        <p:nvSpPr>
          <p:cNvPr id="64" name="Text 62"/>
          <p:cNvSpPr txBox="1"/>
          <p:nvPr/>
        </p:nvSpPr>
        <p:spPr>
          <a:xfrm>
            <a:off x="9509760" y="2331720"/>
            <a:ext cx="2011680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the particle COUNT the same in every box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Never shrink the particles — shrink the spaces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is identical in all three; only volume and density change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Water is the famous exception: ice floats</a:t>
            </a:r>
            <a:endParaRPr lang="en-US" sz="1200" dirty="0"/>
          </a:p>
        </p:txBody>
      </p:sp>
      <p:sp>
        <p:nvSpPr>
          <p:cNvPr id="65" name="Shape 63"/>
          <p:cNvSpPr/>
          <p:nvPr/>
        </p:nvSpPr>
        <p:spPr>
          <a:xfrm>
            <a:off x="502920" y="5760720"/>
            <a:ext cx="402336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66" name="Text 64"/>
          <p:cNvSpPr txBox="1"/>
          <p:nvPr/>
        </p:nvSpPr>
        <p:spPr>
          <a:xfrm>
            <a:off x="731520" y="576072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Q7 (all levels)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5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measurement: all certain digits + ONE estimate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Text 4"/>
          <p:cNvSpPr txBox="1"/>
          <p:nvPr/>
        </p:nvSpPr>
        <p:spPr>
          <a:xfrm>
            <a:off x="502920" y="1234440"/>
            <a:ext cx="11155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 the marks you can see, then estimate exactly one more digit between them. That last digit is uncertain — and it still counts as a significant figure.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1188720" y="1965960"/>
            <a:ext cx="1371600" cy="2468880"/>
          </a:xfrm>
          <a:prstGeom prst="roundRect">
            <a:avLst>
              <a:gd name="adj" fmla="val 8000"/>
            </a:avLst>
          </a:prstGeom>
          <a:solidFill>
            <a:srgbClr val="F4F9FD"/>
          </a:solidFill>
          <a:ln w="25400">
            <a:solidFill>
              <a:srgbClr val="4A5A6E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1243584" y="3063240"/>
            <a:ext cx="1261872" cy="1325880"/>
          </a:xfrm>
          <a:prstGeom prst="roundRect">
            <a:avLst>
              <a:gd name="adj" fmla="val 7246"/>
            </a:avLst>
          </a:prstGeom>
          <a:solidFill>
            <a:srgbClr val="DCEBF7"/>
          </a:solidFill>
          <a:ln w="12700">
            <a:solidFill>
              <a:srgbClr val="DCEBF7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1188720" y="2240280"/>
            <a:ext cx="411480" cy="0"/>
          </a:xfrm>
          <a:prstGeom prst="line">
            <a:avLst/>
          </a:prstGeom>
          <a:noFill/>
          <a:ln w="16510">
            <a:solidFill>
              <a:srgbClr val="5A6A7E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58368" y="2112264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54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1188720" y="2514600"/>
            <a:ext cx="411480" cy="0"/>
          </a:xfrm>
          <a:prstGeom prst="line">
            <a:avLst/>
          </a:prstGeom>
          <a:noFill/>
          <a:ln w="16510">
            <a:solidFill>
              <a:srgbClr val="5A6A7E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658368" y="2386584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53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1188720" y="3063240"/>
            <a:ext cx="411480" cy="0"/>
          </a:xfrm>
          <a:prstGeom prst="line">
            <a:avLst/>
          </a:prstGeom>
          <a:noFill/>
          <a:ln w="16510">
            <a:solidFill>
              <a:srgbClr val="5A6A7E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658368" y="2935224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52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1188720" y="3611880"/>
            <a:ext cx="411480" cy="0"/>
          </a:xfrm>
          <a:prstGeom prst="line">
            <a:avLst/>
          </a:prstGeom>
          <a:noFill/>
          <a:ln w="16510">
            <a:solidFill>
              <a:srgbClr val="5A6A7E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658368" y="3483864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51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1188720" y="4160520"/>
            <a:ext cx="411480" cy="0"/>
          </a:xfrm>
          <a:prstGeom prst="line">
            <a:avLst/>
          </a:prstGeom>
          <a:noFill/>
          <a:ln w="16510">
            <a:solidFill>
              <a:srgbClr val="5A6A7E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58368" y="4032504"/>
            <a:ext cx="457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1188720" y="2788920"/>
            <a:ext cx="292608" cy="0"/>
          </a:xfrm>
          <a:prstGeom prst="line">
            <a:avLst/>
          </a:prstGeom>
          <a:noFill/>
          <a:ln w="12700">
            <a:solidFill>
              <a:srgbClr val="9AAABE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1188720" y="3337560"/>
            <a:ext cx="292608" cy="0"/>
          </a:xfrm>
          <a:prstGeom prst="line">
            <a:avLst/>
          </a:prstGeom>
          <a:noFill/>
          <a:ln w="12700">
            <a:solidFill>
              <a:srgbClr val="9AAABE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1188720" y="3886200"/>
            <a:ext cx="292608" cy="0"/>
          </a:xfrm>
          <a:prstGeom prst="line">
            <a:avLst/>
          </a:prstGeom>
          <a:noFill/>
          <a:ln w="12700">
            <a:solidFill>
              <a:srgbClr val="9AAABE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2697480" y="3063240"/>
            <a:ext cx="594360" cy="0"/>
          </a:xfrm>
          <a:prstGeom prst="line">
            <a:avLst/>
          </a:prstGeom>
          <a:noFill/>
          <a:ln w="25400">
            <a:solidFill>
              <a:srgbClr val="C0504D"/>
            </a:solidFill>
            <a:prstDash val="solid"/>
            <a:headEnd type="triangle"/>
          </a:ln>
        </p:spPr>
      </p:sp>
      <p:sp>
        <p:nvSpPr>
          <p:cNvPr id="23" name="Text 21"/>
          <p:cNvSpPr txBox="1"/>
          <p:nvPr/>
        </p:nvSpPr>
        <p:spPr>
          <a:xfrm>
            <a:off x="2743200" y="2761488"/>
            <a:ext cx="1005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meniscus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3931920" y="2011680"/>
            <a:ext cx="3931920" cy="2377440"/>
          </a:xfrm>
          <a:prstGeom prst="roundRect">
            <a:avLst>
              <a:gd name="adj" fmla="val 2692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4160520" y="2121408"/>
            <a:ext cx="3474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Reading it, step by step</a:t>
            </a:r>
            <a:endParaRPr lang="en-US" sz="1400" dirty="0"/>
          </a:p>
        </p:txBody>
      </p:sp>
      <p:sp>
        <p:nvSpPr>
          <p:cNvPr id="26" name="Text 24"/>
          <p:cNvSpPr txBox="1"/>
          <p:nvPr/>
        </p:nvSpPr>
        <p:spPr>
          <a:xfrm>
            <a:off x="4160520" y="2468880"/>
            <a:ext cx="3474720" cy="1783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Marks are every 1 mL → certain digits: </a:t>
            </a:r>
            <a:pPr indent="0" marL="0">
              <a:buNone/>
            </a:pPr>
            <a:r>
              <a:rPr lang="en-US" sz="135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52
</a:t>
            </a:r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Meniscus sits about 8/10 of the way to 53 → estimated digit: </a:t>
            </a:r>
            <a:pPr indent="0" marL="0">
              <a:buNone/>
            </a:pPr>
            <a:r>
              <a:rPr lang="en-US" sz="135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0.8
</a:t>
            </a:r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Record: </a:t>
            </a:r>
            <a:pPr indent="0" marL="0">
              <a:buNone/>
            </a:pPr>
            <a:r>
              <a:rPr lang="en-US" sz="16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52.8 mL</a:t>
            </a:r>
            <a:pPr indent="0" marL="0">
              <a:buNone/>
            </a:pPr>
            <a:r>
              <a:rPr lang="en-US" sz="13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(3 sig figs)</a:t>
            </a:r>
            <a:endParaRPr lang="en-US" sz="1350" dirty="0"/>
          </a:p>
        </p:txBody>
      </p:sp>
      <p:sp>
        <p:nvSpPr>
          <p:cNvPr id="27" name="Shape 25"/>
          <p:cNvSpPr/>
          <p:nvPr/>
        </p:nvSpPr>
        <p:spPr>
          <a:xfrm>
            <a:off x="8138160" y="2011680"/>
            <a:ext cx="3520440" cy="2377440"/>
          </a:xfrm>
          <a:prstGeom prst="roundRect">
            <a:avLst>
              <a:gd name="adj" fmla="val 2692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8366760" y="2121408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ways to lose the point</a:t>
            </a:r>
            <a:endParaRPr lang="en-US" sz="1400" dirty="0"/>
          </a:p>
        </p:txBody>
      </p:sp>
      <p:sp>
        <p:nvSpPr>
          <p:cNvPr id="29" name="Text 27"/>
          <p:cNvSpPr txBox="1"/>
          <p:nvPr/>
        </p:nvSpPr>
        <p:spPr>
          <a:xfrm>
            <a:off x="8366760" y="2468880"/>
            <a:ext cx="31089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52 mL</a:t>
            </a:r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you skipped the estimate the instrument entitles you to.
</a:t>
            </a:r>
            <a:pPr indent="0" marL="0">
              <a:buNone/>
            </a:pPr>
            <a:r>
              <a:rPr lang="en-US" sz="13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52.83 mL</a:t>
            </a:r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you estimated TWO digits. The cylinder can't support that.</a:t>
            </a:r>
            <a:endParaRPr lang="en-US" sz="1350" dirty="0"/>
          </a:p>
        </p:txBody>
      </p:sp>
      <p:sp>
        <p:nvSpPr>
          <p:cNvPr id="30" name="Shape 28"/>
          <p:cNvSpPr/>
          <p:nvPr/>
        </p:nvSpPr>
        <p:spPr>
          <a:xfrm>
            <a:off x="502920" y="4572000"/>
            <a:ext cx="11155680" cy="1234440"/>
          </a:xfrm>
          <a:prstGeom prst="roundRect">
            <a:avLst>
              <a:gd name="adj" fmla="val 5185"/>
            </a:avLst>
          </a:prstGeom>
          <a:solidFill>
            <a:srgbClr val="FDF6EA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31" name="Text 29"/>
          <p:cNvSpPr txBox="1"/>
          <p:nvPr/>
        </p:nvSpPr>
        <p:spPr>
          <a:xfrm>
            <a:off x="777240" y="4663440"/>
            <a:ext cx="10607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rule everywhere else</a:t>
            </a:r>
            <a:endParaRPr lang="en-US" sz="1300" dirty="0"/>
          </a:p>
        </p:txBody>
      </p:sp>
      <p:sp>
        <p:nvSpPr>
          <p:cNvPr id="32" name="Text 30"/>
          <p:cNvSpPr txBox="1"/>
          <p:nvPr/>
        </p:nvSpPr>
        <p:spPr>
          <a:xfrm>
            <a:off x="777240" y="4956048"/>
            <a:ext cx="10607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Thermometer: read to one digit past the smallest mark.   •   Digital balance: the display already gives you the uncertain digit — write down every digit it shows, including trailing zeros.   •   Always read a meniscus at eye level, from the bottom of the curve.</a:t>
            </a:r>
            <a:endParaRPr lang="en-US" sz="1400" dirty="0"/>
          </a:p>
        </p:txBody>
      </p:sp>
      <p:sp>
        <p:nvSpPr>
          <p:cNvPr id="33" name="Shape 31"/>
          <p:cNvSpPr/>
          <p:nvPr/>
        </p:nvSpPr>
        <p:spPr>
          <a:xfrm>
            <a:off x="502920" y="5943600"/>
            <a:ext cx="402336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34" name="Text 32"/>
          <p:cNvSpPr txBox="1"/>
          <p:nvPr/>
        </p:nvSpPr>
        <p:spPr>
          <a:xfrm>
            <a:off x="731520" y="594360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Q2 (all levels)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5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Precision belongs to the instrument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Text 4"/>
          <p:cNvSpPr txBox="1"/>
          <p:nvPr/>
        </p:nvSpPr>
        <p:spPr>
          <a:xfrm>
            <a:off x="502920" y="1234440"/>
            <a:ext cx="11155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many decimal places you may write is decided by the tool, not by you. A better tool gives more certain digits — and less uncertainty.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822960" y="1920240"/>
            <a:ext cx="3931920" cy="2468880"/>
          </a:xfrm>
          <a:prstGeom prst="roundRect">
            <a:avLst>
              <a:gd name="adj" fmla="val 2593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1097280" y="2057400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 A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1097280" y="2423160"/>
            <a:ext cx="3383280" cy="777240"/>
          </a:xfrm>
          <a:prstGeom prst="roundRect">
            <a:avLst>
              <a:gd name="adj" fmla="val 7059"/>
            </a:avLst>
          </a:prstGeom>
          <a:solidFill>
            <a:srgbClr val="2A3440"/>
          </a:solidFill>
          <a:ln w="19050">
            <a:solidFill>
              <a:srgbClr val="1A2028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1097280" y="2423160"/>
            <a:ext cx="33832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7FE8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12.7 g</a:t>
            </a:r>
            <a:endParaRPr lang="en-US" sz="26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" y="3291840"/>
            <a:ext cx="33832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uncertainty  </a:t>
            </a:r>
            <a:pPr indent="0" marL="0">
              <a:buNone/>
            </a:pPr>
            <a:r>
              <a:rPr lang="en-US" sz="13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±0.1 g
</a:t>
            </a:r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reads to tenths
</a:t>
            </a:r>
            <a:pPr indent="0" marL="0">
              <a:buNone/>
            </a:pPr>
            <a:r>
              <a:rPr lang="en-US" sz="13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certain + 1 estimated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5394960" y="1920240"/>
            <a:ext cx="3931920" cy="2468880"/>
          </a:xfrm>
          <a:prstGeom prst="roundRect">
            <a:avLst>
              <a:gd name="adj" fmla="val 2593"/>
            </a:avLst>
          </a:prstGeom>
          <a:solidFill>
            <a:srgbClr val="F2F7F2"/>
          </a:solidFill>
          <a:ln w="19050">
            <a:solidFill>
              <a:srgbClr val="4A8A4A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669280" y="2057400"/>
            <a:ext cx="3383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 B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5669280" y="2423160"/>
            <a:ext cx="3383280" cy="777240"/>
          </a:xfrm>
          <a:prstGeom prst="roundRect">
            <a:avLst>
              <a:gd name="adj" fmla="val 7059"/>
            </a:avLst>
          </a:prstGeom>
          <a:solidFill>
            <a:srgbClr val="2A3440"/>
          </a:solidFill>
          <a:ln w="19050">
            <a:solidFill>
              <a:srgbClr val="1A2028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5669280" y="2423160"/>
            <a:ext cx="33832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7FE87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12.68 g</a:t>
            </a:r>
            <a:endParaRPr lang="en-US" sz="2600" dirty="0"/>
          </a:p>
        </p:txBody>
      </p:sp>
      <p:sp>
        <p:nvSpPr>
          <p:cNvPr id="16" name="Text 14"/>
          <p:cNvSpPr txBox="1"/>
          <p:nvPr/>
        </p:nvSpPr>
        <p:spPr>
          <a:xfrm>
            <a:off x="5669280" y="3291840"/>
            <a:ext cx="33832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uncertainty  </a:t>
            </a:r>
            <a:pPr indent="0" marL="0">
              <a:buNone/>
            </a:pPr>
            <a:r>
              <a:rPr lang="en-US" sz="13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±0.01 g
</a:t>
            </a:r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reads to hundredths
</a:t>
            </a:r>
            <a:pPr indent="0" marL="0">
              <a:buNone/>
            </a:pPr>
            <a:r>
              <a:rPr lang="en-US" sz="13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certain + 1 estimated</a:t>
            </a:r>
            <a:endParaRPr lang="en-US" sz="1350" dirty="0"/>
          </a:p>
        </p:txBody>
      </p:sp>
      <p:sp>
        <p:nvSpPr>
          <p:cNvPr id="17" name="Shape 15"/>
          <p:cNvSpPr/>
          <p:nvPr/>
        </p:nvSpPr>
        <p:spPr>
          <a:xfrm>
            <a:off x="822960" y="4572000"/>
            <a:ext cx="7680960" cy="1371600"/>
          </a:xfrm>
          <a:prstGeom prst="roundRect">
            <a:avLst>
              <a:gd name="adj" fmla="val 4667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1097280" y="4681728"/>
            <a:ext cx="7132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answer the exam question</a:t>
            </a:r>
            <a:endParaRPr lang="en-US" sz="1350" dirty="0"/>
          </a:p>
        </p:txBody>
      </p:sp>
      <p:sp>
        <p:nvSpPr>
          <p:cNvPr id="19" name="Text 17"/>
          <p:cNvSpPr txBox="1"/>
          <p:nvPr/>
        </p:nvSpPr>
        <p:spPr>
          <a:xfrm>
            <a:off x="1097280" y="4983480"/>
            <a:ext cx="7132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“Balance B is more precise because it reads to the hundredths place, so its uncertainty (±0.01 g) is smaller than Balance A's (±0.1 g).”  Name the place value — that's what earns the credit.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8778240" y="4572000"/>
            <a:ext cx="2880360" cy="1371600"/>
          </a:xfrm>
          <a:prstGeom prst="roundRect">
            <a:avLst>
              <a:gd name="adj" fmla="val 4667"/>
            </a:avLst>
          </a:prstGeom>
          <a:solidFill>
            <a:srgbClr val="FDF6EA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9006840" y="4681728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Don't confuse</a:t>
            </a:r>
            <a:endParaRPr lang="en-US" sz="1300" dirty="0"/>
          </a:p>
        </p:txBody>
      </p:sp>
      <p:sp>
        <p:nvSpPr>
          <p:cNvPr id="22" name="Text 20"/>
          <p:cNvSpPr txBox="1"/>
          <p:nvPr/>
        </p:nvSpPr>
        <p:spPr>
          <a:xfrm>
            <a:off x="9006840" y="4983480"/>
            <a:ext cx="24688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Precise = repeatable / fine-grained.</a:t>
            </a:r>
            <a:endParaRPr lang="en-US" sz="1250" dirty="0"/>
          </a:p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Accurate = close to the true value.</a:t>
            </a:r>
            <a:endParaRPr lang="en-US" sz="1250" dirty="0"/>
          </a:p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can be one without the other.</a:t>
            </a:r>
            <a:endParaRPr lang="en-US" sz="1250" dirty="0"/>
          </a:p>
        </p:txBody>
      </p:sp>
      <p:sp>
        <p:nvSpPr>
          <p:cNvPr id="23" name="Shape 21"/>
          <p:cNvSpPr/>
          <p:nvPr/>
        </p:nvSpPr>
        <p:spPr>
          <a:xfrm>
            <a:off x="502920" y="6126480"/>
            <a:ext cx="347472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731520" y="612648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Q2 Level 3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2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Histograms: scatter is uncertainty, not a trend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1234440"/>
            <a:ext cx="11155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a whole class measures the same thing, the readings spread out. That spread is the size of your measurement uncertainty — the true value sits near the middle.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1097280" y="4187952"/>
            <a:ext cx="603504" cy="566928"/>
          </a:xfrm>
          <a:prstGeom prst="rect">
            <a:avLst/>
          </a:prstGeom>
          <a:solidFill>
            <a:srgbClr val="9AAABE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1005840" y="4809744"/>
            <a:ext cx="7498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-0.07</a:t>
            </a:r>
            <a:endParaRPr lang="en-US" sz="1050" dirty="0"/>
          </a:p>
        </p:txBody>
      </p:sp>
      <p:sp>
        <p:nvSpPr>
          <p:cNvPr id="7" name="Shape 5"/>
          <p:cNvSpPr/>
          <p:nvPr/>
        </p:nvSpPr>
        <p:spPr>
          <a:xfrm>
            <a:off x="1755648" y="3054096"/>
            <a:ext cx="603504" cy="1700784"/>
          </a:xfrm>
          <a:prstGeom prst="rect">
            <a:avLst/>
          </a:prstGeom>
          <a:solidFill>
            <a:srgbClr val="9AAABE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1664208" y="4809744"/>
            <a:ext cx="7498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-0.05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2414016" y="3054096"/>
            <a:ext cx="603504" cy="1700784"/>
          </a:xfrm>
          <a:prstGeom prst="rect">
            <a:avLst/>
          </a:prstGeom>
          <a:solidFill>
            <a:srgbClr val="9AAABE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2322576" y="4809744"/>
            <a:ext cx="7498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-0.03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3072384" y="3621024"/>
            <a:ext cx="603504" cy="1133856"/>
          </a:xfrm>
          <a:prstGeom prst="rect">
            <a:avLst/>
          </a:prstGeom>
          <a:solidFill>
            <a:srgbClr val="9AAABE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2980944" y="4809744"/>
            <a:ext cx="7498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-0.01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730752" y="4187952"/>
            <a:ext cx="603504" cy="566928"/>
          </a:xfrm>
          <a:prstGeom prst="rect">
            <a:avLst/>
          </a:prstGeom>
          <a:solidFill>
            <a:srgbClr val="9AAABE"/>
          </a:solidFill>
          <a:ln w="12700">
            <a:solidFill>
              <a:srgbClr val="4A5A6E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3639312" y="4809744"/>
            <a:ext cx="7498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+0.01</a:t>
            </a:r>
            <a:endParaRPr lang="en-US" sz="1050" dirty="0"/>
          </a:p>
        </p:txBody>
      </p:sp>
      <p:sp>
        <p:nvSpPr>
          <p:cNvPr id="15" name="Text 13"/>
          <p:cNvSpPr txBox="1"/>
          <p:nvPr/>
        </p:nvSpPr>
        <p:spPr>
          <a:xfrm>
            <a:off x="4297680" y="4809744"/>
            <a:ext cx="7498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+0.03</a:t>
            </a:r>
            <a:endParaRPr lang="en-US" sz="1050" dirty="0"/>
          </a:p>
        </p:txBody>
      </p:sp>
      <p:sp>
        <p:nvSpPr>
          <p:cNvPr id="16" name="Text 14"/>
          <p:cNvSpPr txBox="1"/>
          <p:nvPr/>
        </p:nvSpPr>
        <p:spPr>
          <a:xfrm>
            <a:off x="4956048" y="4809744"/>
            <a:ext cx="7498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+0.05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1005840" y="4754880"/>
            <a:ext cx="4700016" cy="0"/>
          </a:xfrm>
          <a:prstGeom prst="line">
            <a:avLst/>
          </a:prstGeom>
          <a:noFill/>
          <a:ln w="25400">
            <a:solidFill>
              <a:srgbClr val="1A2433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1097280" y="5065776"/>
            <a:ext cx="460857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change in mass (g)</a:t>
            </a:r>
            <a:endParaRPr lang="en-US" sz="1200" dirty="0"/>
          </a:p>
        </p:txBody>
      </p:sp>
      <p:sp>
        <p:nvSpPr>
          <p:cNvPr id="19" name="Text 17"/>
          <p:cNvSpPr txBox="1"/>
          <p:nvPr/>
        </p:nvSpPr>
        <p:spPr>
          <a:xfrm>
            <a:off x="274320" y="3291840"/>
            <a:ext cx="1554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number of groups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3434486" y="2148840"/>
            <a:ext cx="0" cy="2697480"/>
          </a:xfrm>
          <a:prstGeom prst="line">
            <a:avLst/>
          </a:prstGeom>
          <a:noFill/>
          <a:ln w="25400">
            <a:solidFill>
              <a:srgbClr val="4A8A4A"/>
            </a:solidFill>
            <a:prstDash val="dash"/>
          </a:ln>
        </p:spPr>
      </p:sp>
      <p:sp>
        <p:nvSpPr>
          <p:cNvPr id="21" name="Text 19"/>
          <p:cNvSpPr txBox="1"/>
          <p:nvPr/>
        </p:nvSpPr>
        <p:spPr>
          <a:xfrm>
            <a:off x="3105302" y="1874520"/>
            <a:ext cx="1737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true value = 0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309360" y="1874520"/>
            <a:ext cx="5349240" cy="1371600"/>
          </a:xfrm>
          <a:prstGeom prst="roundRect">
            <a:avLst>
              <a:gd name="adj" fmla="val 4667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6583680" y="1965960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wrong conclusion</a:t>
            </a:r>
            <a:endParaRPr lang="en-US" sz="1300" dirty="0"/>
          </a:p>
        </p:txBody>
      </p:sp>
      <p:sp>
        <p:nvSpPr>
          <p:cNvPr id="24" name="Text 22"/>
          <p:cNvSpPr txBox="1"/>
          <p:nvPr/>
        </p:nvSpPr>
        <p:spPr>
          <a:xfrm>
            <a:off x="6583680" y="2267712"/>
            <a:ext cx="48463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“Mass decreases slightly when sugar dissolves.”  This treats random measurement noise as if it were a real effect.</a:t>
            </a:r>
            <a:endParaRPr lang="en-US" sz="1400" dirty="0"/>
          </a:p>
        </p:txBody>
      </p:sp>
      <p:sp>
        <p:nvSpPr>
          <p:cNvPr id="25" name="Shape 23"/>
          <p:cNvSpPr/>
          <p:nvPr/>
        </p:nvSpPr>
        <p:spPr>
          <a:xfrm>
            <a:off x="6309360" y="3429000"/>
            <a:ext cx="5349240" cy="1737360"/>
          </a:xfrm>
          <a:prstGeom prst="roundRect">
            <a:avLst>
              <a:gd name="adj" fmla="val 3684"/>
            </a:avLst>
          </a:prstGeom>
          <a:solidFill>
            <a:srgbClr val="F2F7F2"/>
          </a:solidFill>
          <a:ln w="19050">
            <a:solidFill>
              <a:srgbClr val="4A8A4A"/>
            </a:solidFill>
            <a:prstDash val="solid"/>
          </a:ln>
        </p:spPr>
      </p:sp>
      <p:sp>
        <p:nvSpPr>
          <p:cNvPr id="26" name="Text 24"/>
          <p:cNvSpPr txBox="1"/>
          <p:nvPr/>
        </p:nvSpPr>
        <p:spPr>
          <a:xfrm>
            <a:off x="6583680" y="3520440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100" kern="0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right conclusion</a:t>
            </a:r>
            <a:endParaRPr lang="en-US" sz="1300" dirty="0"/>
          </a:p>
        </p:txBody>
      </p:sp>
      <p:sp>
        <p:nvSpPr>
          <p:cNvPr id="27" name="Text 25"/>
          <p:cNvSpPr txBox="1"/>
          <p:nvPr/>
        </p:nvSpPr>
        <p:spPr>
          <a:xfrm>
            <a:off x="6583680" y="382219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“Within the uncertainty of our balances the mass did not change. The spread is experimental error, and the result is consistent with the law of conservation of mass.”</a:t>
            </a:r>
            <a:endParaRPr lang="en-US" sz="1400" dirty="0"/>
          </a:p>
        </p:txBody>
      </p:sp>
      <p:sp>
        <p:nvSpPr>
          <p:cNvPr id="28" name="Text 26"/>
          <p:cNvSpPr txBox="1"/>
          <p:nvPr/>
        </p:nvSpPr>
        <p:spPr>
          <a:xfrm>
            <a:off x="502920" y="5577840"/>
            <a:ext cx="11155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Narrower histogram = better experiment. Get there with a more precise balance, a sealed container, more trials, and identical technique.</a:t>
            </a:r>
            <a:endParaRPr lang="en-US" sz="1500" dirty="0"/>
          </a:p>
        </p:txBody>
      </p:sp>
      <p:sp>
        <p:nvSpPr>
          <p:cNvPr id="29" name="Shape 27"/>
          <p:cNvSpPr/>
          <p:nvPr/>
        </p:nvSpPr>
        <p:spPr>
          <a:xfrm>
            <a:off x="502920" y="6126480"/>
            <a:ext cx="402336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30" name="Text 28"/>
          <p:cNvSpPr txBox="1"/>
          <p:nvPr/>
        </p:nvSpPr>
        <p:spPr>
          <a:xfrm>
            <a:off x="731520" y="612648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Q8 (all levels)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6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Counting significant figures — four rules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502920" y="1280160"/>
            <a:ext cx="7772400" cy="841248"/>
          </a:xfrm>
          <a:prstGeom prst="roundRect">
            <a:avLst>
              <a:gd name="adj" fmla="val 7609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685800" y="1472184"/>
            <a:ext cx="457200" cy="457200"/>
          </a:xfrm>
          <a:prstGeom prst="ellipse">
            <a:avLst/>
          </a:prstGeom>
          <a:solidFill>
            <a:srgbClr val="4A8A4A"/>
          </a:solidFill>
          <a:ln w="12700">
            <a:solidFill>
              <a:srgbClr val="4A8A4A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85800" y="147218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1280160" y="1280160"/>
            <a:ext cx="457200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nonzero digit counts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5943600" y="1280160"/>
            <a:ext cx="21945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3456 → 4 sig figs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502920" y="2240280"/>
            <a:ext cx="7772400" cy="841248"/>
          </a:xfrm>
          <a:prstGeom prst="roundRect">
            <a:avLst>
              <a:gd name="adj" fmla="val 7609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685800" y="2432304"/>
            <a:ext cx="457200" cy="457200"/>
          </a:xfrm>
          <a:prstGeom prst="ellipse">
            <a:avLst/>
          </a:prstGeom>
          <a:solidFill>
            <a:srgbClr val="C0504D"/>
          </a:solidFill>
          <a:ln w="12700">
            <a:solidFill>
              <a:srgbClr val="C0504D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85800" y="243230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1280160" y="2240280"/>
            <a:ext cx="457200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Leading zeros NEVER count</a:t>
            </a:r>
            <a:endParaRPr lang="en-US" sz="1400" dirty="0"/>
          </a:p>
        </p:txBody>
      </p:sp>
      <p:sp>
        <p:nvSpPr>
          <p:cNvPr id="15" name="Text 13"/>
          <p:cNvSpPr txBox="1"/>
          <p:nvPr/>
        </p:nvSpPr>
        <p:spPr>
          <a:xfrm>
            <a:off x="5943600" y="2240280"/>
            <a:ext cx="21945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0.0486 → 3 sig figs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502920" y="3200400"/>
            <a:ext cx="7772400" cy="841248"/>
          </a:xfrm>
          <a:prstGeom prst="roundRect">
            <a:avLst>
              <a:gd name="adj" fmla="val 7609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85800" y="3392424"/>
            <a:ext cx="457200" cy="457200"/>
          </a:xfrm>
          <a:prstGeom prst="ellipse">
            <a:avLst/>
          </a:prstGeom>
          <a:solidFill>
            <a:srgbClr val="4A8A4A"/>
          </a:solidFill>
          <a:ln w="12700">
            <a:solidFill>
              <a:srgbClr val="4A8A4A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85800" y="339242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1280160" y="3200400"/>
            <a:ext cx="457200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Captive zeros (trapped between digits) ALWAYS count</a:t>
            </a:r>
            <a:endParaRPr lang="en-US" sz="1400" dirty="0"/>
          </a:p>
        </p:txBody>
      </p:sp>
      <p:sp>
        <p:nvSpPr>
          <p:cNvPr id="20" name="Text 18"/>
          <p:cNvSpPr txBox="1"/>
          <p:nvPr/>
        </p:nvSpPr>
        <p:spPr>
          <a:xfrm>
            <a:off x="5943600" y="3200400"/>
            <a:ext cx="21945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16.07 → 4 sig figs</a:t>
            </a:r>
            <a:endParaRPr lang="en-US" sz="1400" dirty="0"/>
          </a:p>
        </p:txBody>
      </p:sp>
      <p:sp>
        <p:nvSpPr>
          <p:cNvPr id="21" name="Shape 19"/>
          <p:cNvSpPr/>
          <p:nvPr/>
        </p:nvSpPr>
        <p:spPr>
          <a:xfrm>
            <a:off x="502920" y="4160520"/>
            <a:ext cx="7772400" cy="841248"/>
          </a:xfrm>
          <a:prstGeom prst="roundRect">
            <a:avLst>
              <a:gd name="adj" fmla="val 7609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685800" y="4352544"/>
            <a:ext cx="457200" cy="457200"/>
          </a:xfrm>
          <a:prstGeom prst="ellipse">
            <a:avLst/>
          </a:prstGeom>
          <a:solidFill>
            <a:srgbClr val="B07414"/>
          </a:solidFill>
          <a:ln w="12700">
            <a:solidFill>
              <a:srgbClr val="B07414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685800" y="435254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sp>
        <p:nvSpPr>
          <p:cNvPr id="24" name="Text 22"/>
          <p:cNvSpPr txBox="1"/>
          <p:nvPr/>
        </p:nvSpPr>
        <p:spPr>
          <a:xfrm>
            <a:off x="1280160" y="4160520"/>
            <a:ext cx="457200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Trailing zeros count ONLY if there's a decimal point</a:t>
            </a:r>
            <a:endParaRPr lang="en-US" sz="1400" dirty="0"/>
          </a:p>
        </p:txBody>
      </p:sp>
      <p:sp>
        <p:nvSpPr>
          <p:cNvPr id="25" name="Text 23"/>
          <p:cNvSpPr txBox="1"/>
          <p:nvPr/>
        </p:nvSpPr>
        <p:spPr>
          <a:xfrm>
            <a:off x="5943600" y="4160520"/>
            <a:ext cx="219456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9.300 → 4  |  3200 → 2</a:t>
            </a:r>
            <a:endParaRPr lang="en-US" sz="1400" dirty="0"/>
          </a:p>
        </p:txBody>
      </p:sp>
      <p:sp>
        <p:nvSpPr>
          <p:cNvPr id="26" name="Shape 24"/>
          <p:cNvSpPr/>
          <p:nvPr/>
        </p:nvSpPr>
        <p:spPr>
          <a:xfrm>
            <a:off x="8549640" y="1280160"/>
            <a:ext cx="3108960" cy="1828800"/>
          </a:xfrm>
          <a:prstGeom prst="roundRect">
            <a:avLst>
              <a:gd name="adj" fmla="val 3500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27" name="Text 25"/>
          <p:cNvSpPr txBox="1"/>
          <p:nvPr/>
        </p:nvSpPr>
        <p:spPr>
          <a:xfrm>
            <a:off x="8778240" y="1389888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freebies</a:t>
            </a:r>
            <a:endParaRPr lang="en-US" sz="1350" dirty="0"/>
          </a:p>
        </p:txBody>
      </p:sp>
      <p:sp>
        <p:nvSpPr>
          <p:cNvPr id="28" name="Text 26"/>
          <p:cNvSpPr txBox="1"/>
          <p:nvPr/>
        </p:nvSpPr>
        <p:spPr>
          <a:xfrm>
            <a:off x="8778240" y="1691640"/>
            <a:ext cx="265176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Scientific notation:
</a:t>
            </a:r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the front number counts.
2.50 × 10⁴ → 3
</a:t>
            </a:r>
            <a:pPr indent="0" marL="0">
              <a:buNone/>
            </a:pPr>
            <a:r>
              <a:rPr lang="en-US" sz="12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Exact numbers:
</a:t>
            </a:r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counted or defined → infinite sig figs (12 eggs, 1 in = 2.54 cm)</a:t>
            </a:r>
            <a:endParaRPr lang="en-US" sz="1250" dirty="0"/>
          </a:p>
        </p:txBody>
      </p:sp>
      <p:sp>
        <p:nvSpPr>
          <p:cNvPr id="29" name="Shape 27"/>
          <p:cNvSpPr/>
          <p:nvPr/>
        </p:nvSpPr>
        <p:spPr>
          <a:xfrm>
            <a:off x="8549640" y="3246120"/>
            <a:ext cx="3108960" cy="1965960"/>
          </a:xfrm>
          <a:prstGeom prst="roundRect">
            <a:avLst>
              <a:gd name="adj" fmla="val 3256"/>
            </a:avLst>
          </a:prstGeom>
          <a:solidFill>
            <a:srgbClr val="FDF6EA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30" name="Text 28"/>
          <p:cNvSpPr txBox="1"/>
          <p:nvPr/>
        </p:nvSpPr>
        <p:spPr>
          <a:xfrm>
            <a:off x="8778240" y="3355848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trick that always works</a:t>
            </a:r>
            <a:endParaRPr lang="en-US" sz="1300" dirty="0"/>
          </a:p>
        </p:txBody>
      </p:sp>
      <p:sp>
        <p:nvSpPr>
          <p:cNvPr id="31" name="Text 29"/>
          <p:cNvSpPr txBox="1"/>
          <p:nvPr/>
        </p:nvSpPr>
        <p:spPr>
          <a:xfrm>
            <a:off x="8778240" y="3657600"/>
            <a:ext cx="26517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Rewrite it in scientific notation. Every digit that survives is significant.</a:t>
            </a:r>
            <a:endParaRPr lang="en-US" sz="1250" dirty="0"/>
          </a:p>
          <a:p>
            <a:pPr indent="0" marL="0">
              <a:buNone/>
            </a:pPr>
            <a:endParaRPr lang="en-US" sz="1250" dirty="0"/>
          </a:p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0.003040 → 3.040 × 10⁻³ → 4 sig figs</a:t>
            </a:r>
            <a:endParaRPr lang="en-US" sz="1250" dirty="0"/>
          </a:p>
        </p:txBody>
      </p:sp>
      <p:sp>
        <p:nvSpPr>
          <p:cNvPr id="32" name="Text 30"/>
          <p:cNvSpPr txBox="1"/>
          <p:nvPr/>
        </p:nvSpPr>
        <p:spPr>
          <a:xfrm>
            <a:off x="502920" y="5257800"/>
            <a:ext cx="11155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Quick check — cover the answers:   0.0067 → 2    5.010 → 4    100.0 → 4    8000. → 4    8000 → 1    0.0100500 → 6</a:t>
            </a:r>
            <a:endParaRPr lang="en-US" sz="1500" dirty="0"/>
          </a:p>
        </p:txBody>
      </p:sp>
      <p:sp>
        <p:nvSpPr>
          <p:cNvPr id="33" name="Shape 31"/>
          <p:cNvSpPr/>
          <p:nvPr/>
        </p:nvSpPr>
        <p:spPr>
          <a:xfrm>
            <a:off x="502920" y="5943600"/>
            <a:ext cx="402336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34" name="Text 32"/>
          <p:cNvSpPr txBox="1"/>
          <p:nvPr/>
        </p:nvSpPr>
        <p:spPr>
          <a:xfrm>
            <a:off x="731520" y="594360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Q3 (all levels)</a:t>
            </a:r>
            <a:endParaRPr lang="en-US" sz="13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6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Rounding to a set number of sig figs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Text 4"/>
          <p:cNvSpPr txBox="1"/>
          <p:nvPr/>
        </p:nvSpPr>
        <p:spPr>
          <a:xfrm>
            <a:off x="502920" y="1234440"/>
            <a:ext cx="11155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 over to the digit you're keeping, then look at the ONE digit right after it. 5 or more rounds up; less than 5 leaves it alone.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02920" y="1828800"/>
            <a:ext cx="8229600" cy="640080"/>
          </a:xfrm>
          <a:prstGeom prst="roundRect">
            <a:avLst>
              <a:gd name="adj" fmla="val 10000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731520" y="1828800"/>
            <a:ext cx="3017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5.6789 to 3 sig figs</a:t>
            </a:r>
            <a:endParaRPr lang="en-US" sz="1350" dirty="0"/>
          </a:p>
        </p:txBody>
      </p:sp>
      <p:sp>
        <p:nvSpPr>
          <p:cNvPr id="9" name="Text 7"/>
          <p:cNvSpPr txBox="1"/>
          <p:nvPr/>
        </p:nvSpPr>
        <p:spPr>
          <a:xfrm>
            <a:off x="3840480" y="1828800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5.67, next digit is 8 → up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7452360" y="1828800"/>
            <a:ext cx="1097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4A8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5.68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502920" y="2578608"/>
            <a:ext cx="8229600" cy="640080"/>
          </a:xfrm>
          <a:prstGeom prst="roundRect">
            <a:avLst>
              <a:gd name="adj" fmla="val 10000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731520" y="2578608"/>
            <a:ext cx="3017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0.0034567 to 2 sig figs</a:t>
            </a:r>
            <a:endParaRPr lang="en-US" sz="1350" dirty="0"/>
          </a:p>
        </p:txBody>
      </p:sp>
      <p:sp>
        <p:nvSpPr>
          <p:cNvPr id="13" name="Text 11"/>
          <p:cNvSpPr txBox="1"/>
          <p:nvPr/>
        </p:nvSpPr>
        <p:spPr>
          <a:xfrm>
            <a:off x="3840480" y="2578608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 digits are 3 and 4, next is 5 → up</a:t>
            </a:r>
            <a:endParaRPr lang="en-US" sz="1300" dirty="0"/>
          </a:p>
        </p:txBody>
      </p:sp>
      <p:sp>
        <p:nvSpPr>
          <p:cNvPr id="14" name="Text 12"/>
          <p:cNvSpPr txBox="1"/>
          <p:nvPr/>
        </p:nvSpPr>
        <p:spPr>
          <a:xfrm>
            <a:off x="7452360" y="2578608"/>
            <a:ext cx="1097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4A8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0.0035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502920" y="3328416"/>
            <a:ext cx="8229600" cy="640080"/>
          </a:xfrm>
          <a:prstGeom prst="roundRect">
            <a:avLst>
              <a:gd name="adj" fmla="val 10000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731520" y="3328416"/>
            <a:ext cx="3017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2.4995 to 3 sig figs</a:t>
            </a:r>
            <a:endParaRPr lang="en-US" sz="1350" dirty="0"/>
          </a:p>
        </p:txBody>
      </p:sp>
      <p:sp>
        <p:nvSpPr>
          <p:cNvPr id="17" name="Text 15"/>
          <p:cNvSpPr txBox="1"/>
          <p:nvPr/>
        </p:nvSpPr>
        <p:spPr>
          <a:xfrm>
            <a:off x="3840480" y="3328416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2.49, next is 9 → up → 2.50</a:t>
            </a:r>
            <a:endParaRPr lang="en-US" sz="1300" dirty="0"/>
          </a:p>
        </p:txBody>
      </p:sp>
      <p:sp>
        <p:nvSpPr>
          <p:cNvPr id="18" name="Text 16"/>
          <p:cNvSpPr txBox="1"/>
          <p:nvPr/>
        </p:nvSpPr>
        <p:spPr>
          <a:xfrm>
            <a:off x="7452360" y="3328416"/>
            <a:ext cx="1097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2.50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502920" y="4078224"/>
            <a:ext cx="8229600" cy="640080"/>
          </a:xfrm>
          <a:prstGeom prst="roundRect">
            <a:avLst>
              <a:gd name="adj" fmla="val 10000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20" name="Text 18"/>
          <p:cNvSpPr txBox="1"/>
          <p:nvPr/>
        </p:nvSpPr>
        <p:spPr>
          <a:xfrm>
            <a:off x="731520" y="4078224"/>
            <a:ext cx="3017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9.9987 to 3 sig figs</a:t>
            </a:r>
            <a:endParaRPr lang="en-US" sz="1350" dirty="0"/>
          </a:p>
        </p:txBody>
      </p:sp>
      <p:sp>
        <p:nvSpPr>
          <p:cNvPr id="21" name="Text 19"/>
          <p:cNvSpPr txBox="1"/>
          <p:nvPr/>
        </p:nvSpPr>
        <p:spPr>
          <a:xfrm>
            <a:off x="3840480" y="4078224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9.99 rounds up and carries</a:t>
            </a:r>
            <a:endParaRPr lang="en-US" sz="1300" dirty="0"/>
          </a:p>
        </p:txBody>
      </p:sp>
      <p:sp>
        <p:nvSpPr>
          <p:cNvPr id="22" name="Text 20"/>
          <p:cNvSpPr txBox="1"/>
          <p:nvPr/>
        </p:nvSpPr>
        <p:spPr>
          <a:xfrm>
            <a:off x="7452360" y="4078224"/>
            <a:ext cx="1097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C050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10.0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02920" y="4828032"/>
            <a:ext cx="8229600" cy="640080"/>
          </a:xfrm>
          <a:prstGeom prst="roundRect">
            <a:avLst>
              <a:gd name="adj" fmla="val 10000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731520" y="4828032"/>
            <a:ext cx="3017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0.049996 to 3 sig figs</a:t>
            </a:r>
            <a:endParaRPr lang="en-US" sz="1350" dirty="0"/>
          </a:p>
        </p:txBody>
      </p:sp>
      <p:sp>
        <p:nvSpPr>
          <p:cNvPr id="25" name="Text 23"/>
          <p:cNvSpPr txBox="1"/>
          <p:nvPr/>
        </p:nvSpPr>
        <p:spPr>
          <a:xfrm>
            <a:off x="3840480" y="4828032"/>
            <a:ext cx="35661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4.99|96 → rounds to 5.00 × 10⁻²</a:t>
            </a:r>
            <a:endParaRPr lang="en-US" sz="1300" dirty="0"/>
          </a:p>
        </p:txBody>
      </p:sp>
      <p:sp>
        <p:nvSpPr>
          <p:cNvPr id="26" name="Text 24"/>
          <p:cNvSpPr txBox="1"/>
          <p:nvPr/>
        </p:nvSpPr>
        <p:spPr>
          <a:xfrm>
            <a:off x="7452360" y="4828032"/>
            <a:ext cx="1097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500" b="1" dirty="0">
                <a:solidFill>
                  <a:srgbClr val="C050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0.0500</a:t>
            </a:r>
            <a:endParaRPr lang="en-US" sz="1500" dirty="0"/>
          </a:p>
        </p:txBody>
      </p:sp>
      <p:sp>
        <p:nvSpPr>
          <p:cNvPr id="27" name="Shape 25"/>
          <p:cNvSpPr/>
          <p:nvPr/>
        </p:nvSpPr>
        <p:spPr>
          <a:xfrm>
            <a:off x="9006840" y="1828800"/>
            <a:ext cx="2651760" cy="2148840"/>
          </a:xfrm>
          <a:prstGeom prst="roundRect">
            <a:avLst>
              <a:gd name="adj" fmla="val 2979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9235440" y="1938528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the zeros!</a:t>
            </a:r>
            <a:endParaRPr lang="en-US" sz="1350" dirty="0"/>
          </a:p>
        </p:txBody>
      </p:sp>
      <p:sp>
        <p:nvSpPr>
          <p:cNvPr id="29" name="Text 27"/>
          <p:cNvSpPr txBox="1"/>
          <p:nvPr/>
        </p:nvSpPr>
        <p:spPr>
          <a:xfrm>
            <a:off x="9235440" y="2240280"/>
            <a:ext cx="219456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2.50 is not the same answer as 2.5.</a:t>
            </a:r>
            <a:endParaRPr lang="en-US" sz="1250" dirty="0"/>
          </a:p>
          <a:p>
            <a:pPr indent="0" marL="0">
              <a:buNone/>
            </a:pPr>
            <a:endParaRPr lang="en-US" sz="1250" dirty="0"/>
          </a:p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trailing zero is doing a job: it says “I know this to 3 sig figs.” Erasing it throws away a digit of information — and a point.</a:t>
            </a:r>
            <a:endParaRPr lang="en-US" sz="1250" dirty="0"/>
          </a:p>
        </p:txBody>
      </p:sp>
      <p:sp>
        <p:nvSpPr>
          <p:cNvPr id="30" name="Shape 28"/>
          <p:cNvSpPr/>
          <p:nvPr/>
        </p:nvSpPr>
        <p:spPr>
          <a:xfrm>
            <a:off x="9006840" y="4114800"/>
            <a:ext cx="2651760" cy="1463040"/>
          </a:xfrm>
          <a:prstGeom prst="roundRect">
            <a:avLst>
              <a:gd name="adj" fmla="val 4375"/>
            </a:avLst>
          </a:prstGeom>
          <a:solidFill>
            <a:srgbClr val="FDF6EA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31" name="Text 29"/>
          <p:cNvSpPr txBox="1"/>
          <p:nvPr/>
        </p:nvSpPr>
        <p:spPr>
          <a:xfrm>
            <a:off x="9235440" y="4224528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Watch the carry</a:t>
            </a:r>
            <a:endParaRPr lang="en-US" sz="1300" dirty="0"/>
          </a:p>
        </p:txBody>
      </p:sp>
      <p:sp>
        <p:nvSpPr>
          <p:cNvPr id="32" name="Text 30"/>
          <p:cNvSpPr txBox="1"/>
          <p:nvPr/>
        </p:nvSpPr>
        <p:spPr>
          <a:xfrm>
            <a:off x="9235440" y="4526280"/>
            <a:ext cx="2194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9s round up, a digit appears in front: 9.99 → 10.0. It still has exactly 3 sig figs.</a:t>
            </a:r>
            <a:endParaRPr lang="en-US" sz="1250" dirty="0"/>
          </a:p>
        </p:txBody>
      </p:sp>
      <p:sp>
        <p:nvSpPr>
          <p:cNvPr id="33" name="Shape 31"/>
          <p:cNvSpPr/>
          <p:nvPr/>
        </p:nvSpPr>
        <p:spPr>
          <a:xfrm>
            <a:off x="502920" y="5806440"/>
            <a:ext cx="402336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34" name="Text 32"/>
          <p:cNvSpPr txBox="1"/>
          <p:nvPr/>
        </p:nvSpPr>
        <p:spPr>
          <a:xfrm>
            <a:off x="731520" y="580644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Q4 (all levels)</a:t>
            </a:r>
            <a:endParaRPr lang="en-US" sz="13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6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Adding &amp; subtracting: count DECIMAL PLACES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502920" y="1280160"/>
            <a:ext cx="11155680" cy="868680"/>
          </a:xfrm>
          <a:prstGeom prst="roundRect">
            <a:avLst>
              <a:gd name="adj" fmla="val 7368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77240" y="1280160"/>
            <a:ext cx="10607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rule:  </a:t>
            </a:r>
            <a:pPr indent="0" marL="0">
              <a:buNone/>
            </a:pPr>
            <a:r>
              <a:rPr lang="en-US" sz="17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answer gets the same number of decimal places as the measurement with the FEWEST decimal places.</a:t>
            </a:r>
            <a:endParaRPr lang="en-US" sz="1700" dirty="0"/>
          </a:p>
        </p:txBody>
      </p:sp>
      <p:sp>
        <p:nvSpPr>
          <p:cNvPr id="8" name="Text 6"/>
          <p:cNvSpPr txBox="1"/>
          <p:nvPr/>
        </p:nvSpPr>
        <p:spPr>
          <a:xfrm>
            <a:off x="502920" y="23317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 the numbers up and the rule draws itself: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685800" y="2697480"/>
            <a:ext cx="4206240" cy="1965960"/>
          </a:xfrm>
          <a:prstGeom prst="roundRect">
            <a:avLst>
              <a:gd name="adj" fmla="val 3256"/>
            </a:avLst>
          </a:prstGeom>
          <a:solidFill>
            <a:srgbClr val="FAFBFD"/>
          </a:solidFill>
          <a:ln w="19050">
            <a:solidFill>
              <a:srgbClr val="C8D2E0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1280160" y="2834640"/>
            <a:ext cx="23774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14.2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+  3.56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________</a:t>
            </a:r>
            <a:endParaRPr lang="en-US" sz="1800" dirty="0"/>
          </a:p>
          <a:p>
            <a:pPr indent="0" marL="0">
              <a:buNone/>
            </a:pPr>
            <a:r>
              <a:rPr lang="en-US" sz="180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17.76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914400" y="3977640"/>
            <a:ext cx="3749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14.2 stops at the tenths place</a:t>
            </a:r>
            <a:pPr indent="0" marL="0">
              <a:buNone/>
            </a:pP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 the answer must too  →  17.8 g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5166360" y="2697480"/>
            <a:ext cx="6492240" cy="566928"/>
          </a:xfrm>
          <a:prstGeom prst="roundRect">
            <a:avLst>
              <a:gd name="adj" fmla="val 11290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394960" y="2697480"/>
            <a:ext cx="19202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100.00 − 27.3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7315200" y="2697480"/>
            <a:ext cx="1371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calc: 72.70</a:t>
            </a:r>
            <a:endParaRPr lang="en-US" sz="1300" dirty="0"/>
          </a:p>
        </p:txBody>
      </p:sp>
      <p:sp>
        <p:nvSpPr>
          <p:cNvPr id="15" name="Text 13"/>
          <p:cNvSpPr txBox="1"/>
          <p:nvPr/>
        </p:nvSpPr>
        <p:spPr>
          <a:xfrm>
            <a:off x="8686800" y="2697480"/>
            <a:ext cx="1371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72.7 mL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10058400" y="2697480"/>
            <a:ext cx="1463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27.3 has 1 decimal place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166360" y="3383280"/>
            <a:ext cx="6492240" cy="566928"/>
          </a:xfrm>
          <a:prstGeom prst="roundRect">
            <a:avLst>
              <a:gd name="adj" fmla="val 11290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5394960" y="3383280"/>
            <a:ext cx="19202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0.0045 + 1.2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7315200" y="3383280"/>
            <a:ext cx="1371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calc: 1.2045</a:t>
            </a:r>
            <a:endParaRPr lang="en-US" sz="1300" dirty="0"/>
          </a:p>
        </p:txBody>
      </p:sp>
      <p:sp>
        <p:nvSpPr>
          <p:cNvPr id="20" name="Text 18"/>
          <p:cNvSpPr txBox="1"/>
          <p:nvPr/>
        </p:nvSpPr>
        <p:spPr>
          <a:xfrm>
            <a:off x="8686800" y="3383280"/>
            <a:ext cx="1371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1.2 m</a:t>
            </a:r>
            <a:endParaRPr lang="en-US" sz="1400" dirty="0"/>
          </a:p>
        </p:txBody>
      </p:sp>
      <p:sp>
        <p:nvSpPr>
          <p:cNvPr id="21" name="Text 19"/>
          <p:cNvSpPr txBox="1"/>
          <p:nvPr/>
        </p:nvSpPr>
        <p:spPr>
          <a:xfrm>
            <a:off x="10058400" y="3383280"/>
            <a:ext cx="1463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1.2 has 1 decimal place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5166360" y="4069080"/>
            <a:ext cx="6492240" cy="566928"/>
          </a:xfrm>
          <a:prstGeom prst="roundRect">
            <a:avLst>
              <a:gd name="adj" fmla="val 11290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5394960" y="4069080"/>
            <a:ext cx="19202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18.72 − 2.5</a:t>
            </a:r>
            <a:endParaRPr lang="en-US" sz="1400" dirty="0"/>
          </a:p>
        </p:txBody>
      </p:sp>
      <p:sp>
        <p:nvSpPr>
          <p:cNvPr id="24" name="Text 22"/>
          <p:cNvSpPr txBox="1"/>
          <p:nvPr/>
        </p:nvSpPr>
        <p:spPr>
          <a:xfrm>
            <a:off x="7315200" y="4069080"/>
            <a:ext cx="1371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calc: 16.22</a:t>
            </a:r>
            <a:endParaRPr lang="en-US" sz="1300" dirty="0"/>
          </a:p>
        </p:txBody>
      </p:sp>
      <p:sp>
        <p:nvSpPr>
          <p:cNvPr id="25" name="Text 23"/>
          <p:cNvSpPr txBox="1"/>
          <p:nvPr/>
        </p:nvSpPr>
        <p:spPr>
          <a:xfrm>
            <a:off x="8686800" y="4069080"/>
            <a:ext cx="13716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16.2 g</a:t>
            </a:r>
            <a:endParaRPr lang="en-US" sz="1400" dirty="0"/>
          </a:p>
        </p:txBody>
      </p:sp>
      <p:sp>
        <p:nvSpPr>
          <p:cNvPr id="26" name="Text 24"/>
          <p:cNvSpPr txBox="1"/>
          <p:nvPr/>
        </p:nvSpPr>
        <p:spPr>
          <a:xfrm>
            <a:off x="10058400" y="4069080"/>
            <a:ext cx="1463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2.5 has 1 decimal place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5166360" y="4754880"/>
            <a:ext cx="6492240" cy="1051560"/>
          </a:xfrm>
          <a:prstGeom prst="roundRect">
            <a:avLst>
              <a:gd name="adj" fmla="val 6087"/>
            </a:avLst>
          </a:prstGeom>
          <a:solidFill>
            <a:srgbClr val="FDF6EA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5394960" y="4754880"/>
            <a:ext cx="60350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i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Notice on the middle one: 0.0045 is far too small to matter at the tenths place. That's the rule working, not a mistake — a ruler good to 0.1 m can't see 4.5 mm.</a:t>
            </a:r>
            <a:endParaRPr lang="en-US" sz="1350" dirty="0"/>
          </a:p>
        </p:txBody>
      </p:sp>
      <p:sp>
        <p:nvSpPr>
          <p:cNvPr id="29" name="Shape 27"/>
          <p:cNvSpPr/>
          <p:nvPr/>
        </p:nvSpPr>
        <p:spPr>
          <a:xfrm>
            <a:off x="685800" y="4892040"/>
            <a:ext cx="384048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30" name="Text 28"/>
          <p:cNvSpPr txBox="1"/>
          <p:nvPr/>
        </p:nvSpPr>
        <p:spPr>
          <a:xfrm>
            <a:off x="914400" y="4892040"/>
            <a:ext cx="3474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Q5 parts (a)</a:t>
            </a:r>
            <a:endParaRPr lang="en-US" sz="13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6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Multiplying &amp; dividing: count SIG FIGS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502920" y="1280160"/>
            <a:ext cx="11155680" cy="868680"/>
          </a:xfrm>
          <a:prstGeom prst="roundRect">
            <a:avLst>
              <a:gd name="adj" fmla="val 7368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77240" y="1280160"/>
            <a:ext cx="10607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rule:  </a:t>
            </a:r>
            <a:pPr indent="0" marL="0">
              <a:buNone/>
            </a:pPr>
            <a:r>
              <a:rPr lang="en-US" sz="17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answer gets the same number of significant figures as the measurement with the FEWEST sig figs.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502920" y="2331720"/>
            <a:ext cx="7589520" cy="621792"/>
          </a:xfrm>
          <a:prstGeom prst="roundRect">
            <a:avLst>
              <a:gd name="adj" fmla="val 10294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731520" y="2331720"/>
            <a:ext cx="2377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3.0 × 4.25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3108960" y="2331720"/>
            <a:ext cx="2011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calculator: 12.75</a:t>
            </a:r>
            <a:endParaRPr lang="en-US" sz="1250" dirty="0"/>
          </a:p>
        </p:txBody>
      </p:sp>
      <p:sp>
        <p:nvSpPr>
          <p:cNvPr id="11" name="Text 9"/>
          <p:cNvSpPr txBox="1"/>
          <p:nvPr/>
        </p:nvSpPr>
        <p:spPr>
          <a:xfrm>
            <a:off x="5120640" y="2331720"/>
            <a:ext cx="14630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13 cm²</a:t>
            </a:r>
            <a:endParaRPr lang="en-US" sz="1450" dirty="0"/>
          </a:p>
        </p:txBody>
      </p:sp>
      <p:sp>
        <p:nvSpPr>
          <p:cNvPr id="12" name="Text 10"/>
          <p:cNvSpPr txBox="1"/>
          <p:nvPr/>
        </p:nvSpPr>
        <p:spPr>
          <a:xfrm>
            <a:off x="6583680" y="2331720"/>
            <a:ext cx="13716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3.0 has 2 sig figs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502920" y="3063240"/>
            <a:ext cx="7589520" cy="621792"/>
          </a:xfrm>
          <a:prstGeom prst="roundRect">
            <a:avLst>
              <a:gd name="adj" fmla="val 10294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731520" y="3063240"/>
            <a:ext cx="2377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45.62 ÷ 7.0</a:t>
            </a:r>
            <a:endParaRPr lang="en-US" sz="1400" dirty="0"/>
          </a:p>
        </p:txBody>
      </p:sp>
      <p:sp>
        <p:nvSpPr>
          <p:cNvPr id="15" name="Text 13"/>
          <p:cNvSpPr txBox="1"/>
          <p:nvPr/>
        </p:nvSpPr>
        <p:spPr>
          <a:xfrm>
            <a:off x="3108960" y="3063240"/>
            <a:ext cx="2011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calculator: 6.5171...</a:t>
            </a:r>
            <a:endParaRPr lang="en-US" sz="1250" dirty="0"/>
          </a:p>
        </p:txBody>
      </p:sp>
      <p:sp>
        <p:nvSpPr>
          <p:cNvPr id="16" name="Text 14"/>
          <p:cNvSpPr txBox="1"/>
          <p:nvPr/>
        </p:nvSpPr>
        <p:spPr>
          <a:xfrm>
            <a:off x="5120640" y="3063240"/>
            <a:ext cx="14630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6.5 g/mL</a:t>
            </a:r>
            <a:endParaRPr lang="en-US" sz="1450" dirty="0"/>
          </a:p>
        </p:txBody>
      </p:sp>
      <p:sp>
        <p:nvSpPr>
          <p:cNvPr id="17" name="Text 15"/>
          <p:cNvSpPr txBox="1"/>
          <p:nvPr/>
        </p:nvSpPr>
        <p:spPr>
          <a:xfrm>
            <a:off x="6583680" y="3063240"/>
            <a:ext cx="13716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7.0 has 2 sig figs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02920" y="3794760"/>
            <a:ext cx="7589520" cy="621792"/>
          </a:xfrm>
          <a:prstGeom prst="roundRect">
            <a:avLst>
              <a:gd name="adj" fmla="val 10294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731520" y="3794760"/>
            <a:ext cx="2377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100.0 ÷ 23.7</a:t>
            </a:r>
            <a:endParaRPr lang="en-US" sz="1400" dirty="0"/>
          </a:p>
        </p:txBody>
      </p:sp>
      <p:sp>
        <p:nvSpPr>
          <p:cNvPr id="20" name="Text 18"/>
          <p:cNvSpPr txBox="1"/>
          <p:nvPr/>
        </p:nvSpPr>
        <p:spPr>
          <a:xfrm>
            <a:off x="3108960" y="3794760"/>
            <a:ext cx="2011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calculator: 4.219409...</a:t>
            </a:r>
            <a:endParaRPr lang="en-US" sz="1250" dirty="0"/>
          </a:p>
        </p:txBody>
      </p:sp>
      <p:sp>
        <p:nvSpPr>
          <p:cNvPr id="21" name="Text 19"/>
          <p:cNvSpPr txBox="1"/>
          <p:nvPr/>
        </p:nvSpPr>
        <p:spPr>
          <a:xfrm>
            <a:off x="5120640" y="3794760"/>
            <a:ext cx="14630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4.22 g/cm³</a:t>
            </a:r>
            <a:endParaRPr lang="en-US" sz="1450" dirty="0"/>
          </a:p>
        </p:txBody>
      </p:sp>
      <p:sp>
        <p:nvSpPr>
          <p:cNvPr id="22" name="Text 20"/>
          <p:cNvSpPr txBox="1"/>
          <p:nvPr/>
        </p:nvSpPr>
        <p:spPr>
          <a:xfrm>
            <a:off x="6583680" y="3794760"/>
            <a:ext cx="13716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23.7 has 3 sig figs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502920" y="4526280"/>
            <a:ext cx="7589520" cy="621792"/>
          </a:xfrm>
          <a:prstGeom prst="roundRect">
            <a:avLst>
              <a:gd name="adj" fmla="val 10294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731520" y="4526280"/>
            <a:ext cx="2377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(2.50×10³)(4.0×10⁻²)</a:t>
            </a:r>
            <a:endParaRPr lang="en-US" sz="1400" dirty="0"/>
          </a:p>
        </p:txBody>
      </p:sp>
      <p:sp>
        <p:nvSpPr>
          <p:cNvPr id="25" name="Text 23"/>
          <p:cNvSpPr txBox="1"/>
          <p:nvPr/>
        </p:nvSpPr>
        <p:spPr>
          <a:xfrm>
            <a:off x="3108960" y="4526280"/>
            <a:ext cx="2011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calculator: 100</a:t>
            </a:r>
            <a:endParaRPr lang="en-US" sz="1250" dirty="0"/>
          </a:p>
        </p:txBody>
      </p:sp>
      <p:sp>
        <p:nvSpPr>
          <p:cNvPr id="26" name="Text 24"/>
          <p:cNvSpPr txBox="1"/>
          <p:nvPr/>
        </p:nvSpPr>
        <p:spPr>
          <a:xfrm>
            <a:off x="5120640" y="4526280"/>
            <a:ext cx="14630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1.0 × 10²</a:t>
            </a:r>
            <a:endParaRPr lang="en-US" sz="1450" dirty="0"/>
          </a:p>
        </p:txBody>
      </p:sp>
      <p:sp>
        <p:nvSpPr>
          <p:cNvPr id="27" name="Text 25"/>
          <p:cNvSpPr txBox="1"/>
          <p:nvPr/>
        </p:nvSpPr>
        <p:spPr>
          <a:xfrm>
            <a:off x="6583680" y="4526280"/>
            <a:ext cx="13716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4.0 has 2 sig figs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8366760" y="2331720"/>
            <a:ext cx="3291840" cy="1417320"/>
          </a:xfrm>
          <a:prstGeom prst="roundRect">
            <a:avLst>
              <a:gd name="adj" fmla="val 4516"/>
            </a:avLst>
          </a:prstGeom>
          <a:solidFill>
            <a:srgbClr val="FBEEEE"/>
          </a:solidFill>
          <a:ln w="19050">
            <a:solidFill>
              <a:srgbClr val="C0504D"/>
            </a:solidFill>
            <a:prstDash val="solid"/>
          </a:ln>
        </p:spPr>
      </p:sp>
      <p:sp>
        <p:nvSpPr>
          <p:cNvPr id="29" name="Text 27"/>
          <p:cNvSpPr txBox="1"/>
          <p:nvPr/>
        </p:nvSpPr>
        <p:spPr>
          <a:xfrm>
            <a:off x="8595360" y="2441448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two-step trap</a:t>
            </a:r>
            <a:endParaRPr lang="en-US" sz="1300" dirty="0"/>
          </a:p>
        </p:txBody>
      </p:sp>
      <p:sp>
        <p:nvSpPr>
          <p:cNvPr id="30" name="Text 28"/>
          <p:cNvSpPr txBox="1"/>
          <p:nvPr/>
        </p:nvSpPr>
        <p:spPr>
          <a:xfrm>
            <a:off x="8595360" y="2743200"/>
            <a:ext cx="28346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a problem mixes − and ÷, apply BOTH rules in order. Subtract first (decimal places), then divide (sig figs).</a:t>
            </a:r>
            <a:endParaRPr lang="en-US" sz="1250" dirty="0"/>
          </a:p>
        </p:txBody>
      </p:sp>
      <p:sp>
        <p:nvSpPr>
          <p:cNvPr id="31" name="Shape 29"/>
          <p:cNvSpPr/>
          <p:nvPr/>
        </p:nvSpPr>
        <p:spPr>
          <a:xfrm>
            <a:off x="8366760" y="3886200"/>
            <a:ext cx="3291840" cy="1600200"/>
          </a:xfrm>
          <a:prstGeom prst="roundRect">
            <a:avLst>
              <a:gd name="adj" fmla="val 4000"/>
            </a:avLst>
          </a:prstGeom>
          <a:solidFill>
            <a:srgbClr val="F2F7F2"/>
          </a:solidFill>
          <a:ln w="19050">
            <a:solidFill>
              <a:srgbClr val="4A8A4A"/>
            </a:solidFill>
            <a:prstDash val="solid"/>
          </a:ln>
        </p:spPr>
      </p:sp>
      <p:sp>
        <p:nvSpPr>
          <p:cNvPr id="32" name="Text 30"/>
          <p:cNvSpPr txBox="1"/>
          <p:nvPr/>
        </p:nvSpPr>
        <p:spPr>
          <a:xfrm>
            <a:off x="8595360" y="397764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(18.72 − 2.5) ÷ 5.00</a:t>
            </a:r>
            <a:endParaRPr lang="en-US" sz="1300" dirty="0"/>
          </a:p>
        </p:txBody>
      </p:sp>
      <p:sp>
        <p:nvSpPr>
          <p:cNvPr id="33" name="Text 31"/>
          <p:cNvSpPr txBox="1"/>
          <p:nvPr/>
        </p:nvSpPr>
        <p:spPr>
          <a:xfrm>
            <a:off x="8595360" y="4279392"/>
            <a:ext cx="2834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= 16.22 → 16.2 g   (1 dp)</a:t>
            </a:r>
            <a:endParaRPr lang="en-US" sz="1250" dirty="0"/>
          </a:p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= 16.2 ÷ 5.00</a:t>
            </a:r>
            <a:endParaRPr lang="en-US" sz="1250" dirty="0"/>
          </a:p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= 3.24 g/mL   (3 sf)</a:t>
            </a:r>
            <a:endParaRPr lang="en-US" sz="1250" dirty="0"/>
          </a:p>
        </p:txBody>
      </p:sp>
      <p:sp>
        <p:nvSpPr>
          <p:cNvPr id="34" name="Text 32"/>
          <p:cNvSpPr txBox="1"/>
          <p:nvPr/>
        </p:nvSpPr>
        <p:spPr>
          <a:xfrm>
            <a:off x="502920" y="5486400"/>
            <a:ext cx="11155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Rule of thumb: your answer can never be more precise than the sloppiest measurement that went into it.</a:t>
            </a:r>
            <a:endParaRPr lang="en-US" sz="1500" dirty="0"/>
          </a:p>
        </p:txBody>
      </p:sp>
      <p:sp>
        <p:nvSpPr>
          <p:cNvPr id="35" name="Shape 33"/>
          <p:cNvSpPr/>
          <p:nvPr/>
        </p:nvSpPr>
        <p:spPr>
          <a:xfrm>
            <a:off x="502920" y="6035040"/>
            <a:ext cx="457200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36" name="Text 34"/>
          <p:cNvSpPr txBox="1"/>
          <p:nvPr/>
        </p:nvSpPr>
        <p:spPr>
          <a:xfrm>
            <a:off x="731520" y="603504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Q5 parts (b) and (c)</a:t>
            </a:r>
            <a:endParaRPr lang="en-US" sz="13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TARGETS 7–9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Density: how crowded the matter is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280160"/>
            <a:ext cx="5120640" cy="1051560"/>
          </a:xfrm>
          <a:prstGeom prst="roundRect">
            <a:avLst>
              <a:gd name="adj" fmla="val 6087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777240" y="1280160"/>
            <a:ext cx="46634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 = m / V</a:t>
            </a:r>
            <a:pPr indent="0" marL="0">
              <a:buNone/>
            </a:pPr>
            <a:r>
              <a:rPr lang="en-US" sz="14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grams per mL</a:t>
            </a:r>
            <a:endParaRPr lang="en-US" sz="2200" dirty="0"/>
          </a:p>
        </p:txBody>
      </p:sp>
      <p:sp>
        <p:nvSpPr>
          <p:cNvPr id="6" name="Text 4"/>
          <p:cNvSpPr txBox="1"/>
          <p:nvPr/>
        </p:nvSpPr>
        <p:spPr>
          <a:xfrm>
            <a:off x="5852160" y="1280160"/>
            <a:ext cx="58064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Say it in words: “how many grams are packed into each millilitre of space.”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914400" y="2606040"/>
            <a:ext cx="1737360" cy="1737360"/>
          </a:xfrm>
          <a:prstGeom prst="roundRect">
            <a:avLst>
              <a:gd name="adj" fmla="val 2632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1261872" y="295351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1696212" y="295351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2130552" y="295351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1261872" y="338785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1696212" y="338785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2130552" y="338785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261872" y="382219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1696212" y="382219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2130552" y="3822192"/>
            <a:ext cx="173736" cy="173736"/>
          </a:xfrm>
          <a:prstGeom prst="ellipse">
            <a:avLst/>
          </a:prstGeom>
          <a:solidFill>
            <a:srgbClr val="C0504D"/>
          </a:solidFill>
          <a:ln w="12700">
            <a:solidFill>
              <a:srgbClr val="8A3230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640080" y="4434840"/>
            <a:ext cx="2286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density</a:t>
            </a:r>
            <a:endParaRPr lang="en-US" sz="1500" dirty="0"/>
          </a:p>
        </p:txBody>
      </p:sp>
      <p:sp>
        <p:nvSpPr>
          <p:cNvPr id="18" name="Text 16"/>
          <p:cNvSpPr txBox="1"/>
          <p:nvPr/>
        </p:nvSpPr>
        <p:spPr>
          <a:xfrm>
            <a:off x="640080" y="4709160"/>
            <a:ext cx="2286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dots, small box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3200400" y="2606040"/>
            <a:ext cx="3200400" cy="1737360"/>
          </a:xfrm>
          <a:prstGeom prst="roundRect">
            <a:avLst>
              <a:gd name="adj" fmla="val 2632"/>
            </a:avLst>
          </a:prstGeom>
          <a:solidFill>
            <a:srgbClr val="FDF9F0"/>
          </a:solidFill>
          <a:ln w="20320">
            <a:solidFill>
              <a:srgbClr val="4A5A6E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3497580" y="3040380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4137660" y="3596335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4713732" y="2953512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5289804" y="3474720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5929884" y="3127248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3753612" y="3995928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553712" y="3909060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7" name="Shape 25"/>
          <p:cNvSpPr/>
          <p:nvPr/>
        </p:nvSpPr>
        <p:spPr>
          <a:xfrm>
            <a:off x="5417820" y="3995928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8" name="Shape 26"/>
          <p:cNvSpPr/>
          <p:nvPr/>
        </p:nvSpPr>
        <p:spPr>
          <a:xfrm>
            <a:off x="5993892" y="3735324"/>
            <a:ext cx="173736" cy="173736"/>
          </a:xfrm>
          <a:prstGeom prst="ellipse">
            <a:avLst/>
          </a:prstGeom>
          <a:solidFill>
            <a:srgbClr val="4A8A4A"/>
          </a:solidFill>
          <a:ln w="12700">
            <a:solidFill>
              <a:srgbClr val="2E6B2E"/>
            </a:solidFill>
            <a:prstDash val="solid"/>
          </a:ln>
        </p:spPr>
      </p:sp>
      <p:sp>
        <p:nvSpPr>
          <p:cNvPr id="29" name="Text 27"/>
          <p:cNvSpPr txBox="1"/>
          <p:nvPr/>
        </p:nvSpPr>
        <p:spPr>
          <a:xfrm>
            <a:off x="3200400" y="4434840"/>
            <a:ext cx="3200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density</a:t>
            </a:r>
            <a:endParaRPr lang="en-US" sz="1500" dirty="0"/>
          </a:p>
        </p:txBody>
      </p:sp>
      <p:sp>
        <p:nvSpPr>
          <p:cNvPr id="30" name="Text 28"/>
          <p:cNvSpPr txBox="1"/>
          <p:nvPr/>
        </p:nvSpPr>
        <p:spPr>
          <a:xfrm>
            <a:off x="3200400" y="4709160"/>
            <a:ext cx="3200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SAME 9 dots, big box</a:t>
            </a:r>
            <a:endParaRPr lang="en-US" sz="1200" dirty="0"/>
          </a:p>
        </p:txBody>
      </p:sp>
      <p:sp>
        <p:nvSpPr>
          <p:cNvPr id="31" name="Shape 29"/>
          <p:cNvSpPr/>
          <p:nvPr/>
        </p:nvSpPr>
        <p:spPr>
          <a:xfrm>
            <a:off x="6949440" y="2606040"/>
            <a:ext cx="4709160" cy="2377440"/>
          </a:xfrm>
          <a:prstGeom prst="roundRect">
            <a:avLst>
              <a:gd name="adj" fmla="val 2692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32" name="Text 30"/>
          <p:cNvSpPr txBox="1"/>
          <p:nvPr/>
        </p:nvSpPr>
        <p:spPr>
          <a:xfrm>
            <a:off x="7223760" y="2724912"/>
            <a:ext cx="4206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sentence that earns points</a:t>
            </a:r>
            <a:endParaRPr lang="en-US" sz="1400" dirty="0"/>
          </a:p>
        </p:txBody>
      </p:sp>
      <p:sp>
        <p:nvSpPr>
          <p:cNvPr id="33" name="Text 31"/>
          <p:cNvSpPr txBox="1"/>
          <p:nvPr/>
        </p:nvSpPr>
        <p:spPr>
          <a:xfrm>
            <a:off x="7223760" y="3063240"/>
            <a:ext cx="42062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Density belongs to the SUBSTANCE, not the amount. Cut a gold bar in half and each half still has density 19.3 g/cm³ — half the mass, half the volume, same ratio.</a:t>
            </a:r>
            <a:endParaRPr lang="en-US" sz="1450" dirty="0"/>
          </a:p>
        </p:txBody>
      </p:sp>
      <p:sp>
        <p:nvSpPr>
          <p:cNvPr id="34" name="Text 32"/>
          <p:cNvSpPr txBox="1"/>
          <p:nvPr/>
        </p:nvSpPr>
        <p:spPr>
          <a:xfrm>
            <a:off x="7223760" y="4343400"/>
            <a:ext cx="4206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That's why density can identify an unknown.</a:t>
            </a:r>
            <a:endParaRPr lang="en-US" sz="1400" dirty="0"/>
          </a:p>
        </p:txBody>
      </p:sp>
      <p:sp>
        <p:nvSpPr>
          <p:cNvPr id="35" name="Text 33"/>
          <p:cNvSpPr txBox="1"/>
          <p:nvPr/>
        </p:nvSpPr>
        <p:spPr>
          <a:xfrm>
            <a:off x="502920" y="5212080"/>
            <a:ext cx="11155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Sink or float: beat water's 1.00 g/mL and you sink. Below it, you float.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502920" y="5943600"/>
            <a:ext cx="420624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37" name="Text 35"/>
          <p:cNvSpPr txBox="1"/>
          <p:nvPr/>
        </p:nvSpPr>
        <p:spPr>
          <a:xfrm>
            <a:off x="731520" y="594360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Q10 Levels 1–2</a:t>
            </a:r>
            <a:endParaRPr lang="en-US" sz="13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7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a mass-vs-volume graph, slope = density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1474470" y="1920240"/>
            <a:ext cx="0" cy="370332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988820" y="1920240"/>
            <a:ext cx="0" cy="370332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2503170" y="1920240"/>
            <a:ext cx="0" cy="370332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3017520" y="1920240"/>
            <a:ext cx="0" cy="370332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3531870" y="1920240"/>
            <a:ext cx="0" cy="370332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046220" y="1920240"/>
            <a:ext cx="0" cy="370332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4560570" y="1920240"/>
            <a:ext cx="0" cy="370332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5074920" y="1920240"/>
            <a:ext cx="0" cy="370332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960120" y="5160645"/>
            <a:ext cx="4114800" cy="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960120" y="4697730"/>
            <a:ext cx="4114800" cy="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960120" y="4234815"/>
            <a:ext cx="4114800" cy="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960120" y="3771900"/>
            <a:ext cx="4114800" cy="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960120" y="3308985"/>
            <a:ext cx="4114800" cy="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960120" y="2846070"/>
            <a:ext cx="4114800" cy="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960120" y="2383155"/>
            <a:ext cx="4114800" cy="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60120" y="1920240"/>
            <a:ext cx="4114800" cy="0"/>
          </a:xfrm>
          <a:prstGeom prst="line">
            <a:avLst/>
          </a:prstGeom>
          <a:noFill/>
          <a:ln w="9525">
            <a:solidFill>
              <a:srgbClr val="D5DDE8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60120" y="5623560"/>
            <a:ext cx="4206240" cy="0"/>
          </a:xfrm>
          <a:prstGeom prst="line">
            <a:avLst/>
          </a:prstGeom>
          <a:noFill/>
          <a:ln w="28575">
            <a:solidFill>
              <a:srgbClr val="1A2433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960120" y="1828800"/>
            <a:ext cx="0" cy="3794760"/>
          </a:xfrm>
          <a:prstGeom prst="line">
            <a:avLst/>
          </a:prstGeom>
          <a:noFill/>
          <a:ln w="28575">
            <a:solidFill>
              <a:srgbClr val="1A2433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1714500" y="5669280"/>
            <a:ext cx="5486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050" dirty="0"/>
          </a:p>
        </p:txBody>
      </p:sp>
      <p:sp>
        <p:nvSpPr>
          <p:cNvPr id="25" name="Text 23"/>
          <p:cNvSpPr txBox="1"/>
          <p:nvPr/>
        </p:nvSpPr>
        <p:spPr>
          <a:xfrm>
            <a:off x="457200" y="4588002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050" dirty="0"/>
          </a:p>
        </p:txBody>
      </p:sp>
      <p:sp>
        <p:nvSpPr>
          <p:cNvPr id="26" name="Text 24"/>
          <p:cNvSpPr txBox="1"/>
          <p:nvPr/>
        </p:nvSpPr>
        <p:spPr>
          <a:xfrm>
            <a:off x="2743200" y="5669280"/>
            <a:ext cx="5486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</a:t>
            </a:r>
            <a:endParaRPr lang="en-US" sz="1050" dirty="0"/>
          </a:p>
        </p:txBody>
      </p:sp>
      <p:sp>
        <p:nvSpPr>
          <p:cNvPr id="27" name="Text 25"/>
          <p:cNvSpPr txBox="1"/>
          <p:nvPr/>
        </p:nvSpPr>
        <p:spPr>
          <a:xfrm>
            <a:off x="457200" y="3662172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</a:t>
            </a:r>
            <a:endParaRPr lang="en-US" sz="1050" dirty="0"/>
          </a:p>
        </p:txBody>
      </p:sp>
      <p:sp>
        <p:nvSpPr>
          <p:cNvPr id="28" name="Text 26"/>
          <p:cNvSpPr txBox="1"/>
          <p:nvPr/>
        </p:nvSpPr>
        <p:spPr>
          <a:xfrm>
            <a:off x="3771900" y="5669280"/>
            <a:ext cx="5486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60</a:t>
            </a:r>
            <a:endParaRPr lang="en-US" sz="1050" dirty="0"/>
          </a:p>
        </p:txBody>
      </p:sp>
      <p:sp>
        <p:nvSpPr>
          <p:cNvPr id="29" name="Text 27"/>
          <p:cNvSpPr txBox="1"/>
          <p:nvPr/>
        </p:nvSpPr>
        <p:spPr>
          <a:xfrm>
            <a:off x="457200" y="2736342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60</a:t>
            </a:r>
            <a:endParaRPr lang="en-US" sz="1050" dirty="0"/>
          </a:p>
        </p:txBody>
      </p:sp>
      <p:sp>
        <p:nvSpPr>
          <p:cNvPr id="30" name="Text 28"/>
          <p:cNvSpPr txBox="1"/>
          <p:nvPr/>
        </p:nvSpPr>
        <p:spPr>
          <a:xfrm>
            <a:off x="4800600" y="5669280"/>
            <a:ext cx="5486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</a:t>
            </a:r>
            <a:endParaRPr lang="en-US" sz="1050" dirty="0"/>
          </a:p>
        </p:txBody>
      </p:sp>
      <p:sp>
        <p:nvSpPr>
          <p:cNvPr id="31" name="Text 29"/>
          <p:cNvSpPr txBox="1"/>
          <p:nvPr/>
        </p:nvSpPr>
        <p:spPr>
          <a:xfrm>
            <a:off x="457200" y="1810512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</a:t>
            </a:r>
            <a:endParaRPr lang="en-US" sz="1050" dirty="0"/>
          </a:p>
        </p:txBody>
      </p:sp>
      <p:sp>
        <p:nvSpPr>
          <p:cNvPr id="32" name="Text 30"/>
          <p:cNvSpPr txBox="1"/>
          <p:nvPr/>
        </p:nvSpPr>
        <p:spPr>
          <a:xfrm>
            <a:off x="960120" y="5897880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volume (mL)</a:t>
            </a:r>
            <a:endParaRPr lang="en-US" sz="1200" dirty="0"/>
          </a:p>
        </p:txBody>
      </p:sp>
      <p:sp>
        <p:nvSpPr>
          <p:cNvPr id="33" name="Text 31"/>
          <p:cNvSpPr txBox="1"/>
          <p:nvPr/>
        </p:nvSpPr>
        <p:spPr>
          <a:xfrm>
            <a:off x="274320" y="1554480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(g)</a:t>
            </a:r>
            <a:endParaRPr lang="en-US" sz="1200" dirty="0"/>
          </a:p>
        </p:txBody>
      </p:sp>
      <p:sp>
        <p:nvSpPr>
          <p:cNvPr id="34" name="Shape 32"/>
          <p:cNvSpPr/>
          <p:nvPr/>
        </p:nvSpPr>
        <p:spPr>
          <a:xfrm flipV="1">
            <a:off x="960120" y="1920240"/>
            <a:ext cx="4114800" cy="3703320"/>
          </a:xfrm>
          <a:prstGeom prst="line">
            <a:avLst/>
          </a:prstGeom>
          <a:noFill/>
          <a:ln w="25400">
            <a:solidFill>
              <a:srgbClr val="5A8AB0"/>
            </a:solidFill>
            <a:prstDash val="dash"/>
          </a:ln>
        </p:spPr>
      </p:sp>
      <p:sp>
        <p:nvSpPr>
          <p:cNvPr id="35" name="Text 33"/>
          <p:cNvSpPr txBox="1"/>
          <p:nvPr/>
        </p:nvSpPr>
        <p:spPr>
          <a:xfrm>
            <a:off x="3703320" y="1645920"/>
            <a:ext cx="14173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5A8A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water 1.00</a:t>
            </a:r>
            <a:endParaRPr lang="en-US" sz="1100" dirty="0"/>
          </a:p>
        </p:txBody>
      </p:sp>
      <p:sp>
        <p:nvSpPr>
          <p:cNvPr id="36" name="Shape 34"/>
          <p:cNvSpPr/>
          <p:nvPr/>
        </p:nvSpPr>
        <p:spPr>
          <a:xfrm flipV="1">
            <a:off x="960120" y="1920240"/>
            <a:ext cx="1645920" cy="3703320"/>
          </a:xfrm>
          <a:prstGeom prst="line">
            <a:avLst/>
          </a:prstGeom>
          <a:noFill/>
          <a:ln w="34925">
            <a:solidFill>
              <a:srgbClr val="C0504D"/>
            </a:solidFill>
            <a:prstDash val="solid"/>
          </a:ln>
        </p:spPr>
      </p:sp>
      <p:sp>
        <p:nvSpPr>
          <p:cNvPr id="37" name="Text 35"/>
          <p:cNvSpPr txBox="1"/>
          <p:nvPr/>
        </p:nvSpPr>
        <p:spPr>
          <a:xfrm>
            <a:off x="2642616" y="1847088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C050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</a:t>
            </a:r>
            <a:endParaRPr lang="en-US" sz="1500" dirty="0"/>
          </a:p>
        </p:txBody>
      </p:sp>
      <p:sp>
        <p:nvSpPr>
          <p:cNvPr id="38" name="Shape 36"/>
          <p:cNvSpPr/>
          <p:nvPr/>
        </p:nvSpPr>
        <p:spPr>
          <a:xfrm flipV="1">
            <a:off x="960120" y="3401568"/>
            <a:ext cx="4114800" cy="2221992"/>
          </a:xfrm>
          <a:prstGeom prst="line">
            <a:avLst/>
          </a:prstGeom>
          <a:noFill/>
          <a:ln w="34925">
            <a:solidFill>
              <a:srgbClr val="4A8A4A"/>
            </a:solidFill>
            <a:prstDash val="solid"/>
          </a:ln>
        </p:spPr>
      </p:sp>
      <p:sp>
        <p:nvSpPr>
          <p:cNvPr id="39" name="Text 37"/>
          <p:cNvSpPr txBox="1"/>
          <p:nvPr/>
        </p:nvSpPr>
        <p:spPr>
          <a:xfrm>
            <a:off x="5129784" y="3273552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4A8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</a:t>
            </a:r>
            <a:endParaRPr lang="en-US" sz="1500" dirty="0"/>
          </a:p>
        </p:txBody>
      </p:sp>
      <p:sp>
        <p:nvSpPr>
          <p:cNvPr id="40" name="Shape 38"/>
          <p:cNvSpPr/>
          <p:nvPr/>
        </p:nvSpPr>
        <p:spPr>
          <a:xfrm>
            <a:off x="1474470" y="4466273"/>
            <a:ext cx="514350" cy="0"/>
          </a:xfrm>
          <a:prstGeom prst="line">
            <a:avLst/>
          </a:prstGeom>
          <a:noFill/>
          <a:ln w="22860">
            <a:solidFill>
              <a:srgbClr val="1D4F91"/>
            </a:solidFill>
            <a:prstDash val="solid"/>
          </a:ln>
        </p:spPr>
      </p:sp>
      <p:sp>
        <p:nvSpPr>
          <p:cNvPr id="41" name="Shape 39"/>
          <p:cNvSpPr/>
          <p:nvPr/>
        </p:nvSpPr>
        <p:spPr>
          <a:xfrm>
            <a:off x="1988820" y="3308985"/>
            <a:ext cx="0" cy="1157288"/>
          </a:xfrm>
          <a:prstGeom prst="line">
            <a:avLst/>
          </a:prstGeom>
          <a:noFill/>
          <a:ln w="22860">
            <a:solidFill>
              <a:srgbClr val="1D4F91"/>
            </a:solidFill>
            <a:prstDash val="solid"/>
          </a:ln>
        </p:spPr>
      </p:sp>
      <p:sp>
        <p:nvSpPr>
          <p:cNvPr id="42" name="Text 40"/>
          <p:cNvSpPr txBox="1"/>
          <p:nvPr/>
        </p:nvSpPr>
        <p:spPr>
          <a:xfrm>
            <a:off x="1565910" y="4502849"/>
            <a:ext cx="960120" cy="237744"/>
          </a:xfrm>
          <a:prstGeom prst="rect">
            <a:avLst/>
          </a:prstGeom>
          <a:solidFill>
            <a:srgbClr val="FFFFFF"/>
          </a:solidFill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 10 mL</a:t>
            </a:r>
            <a:endParaRPr lang="en-US" sz="1000" dirty="0"/>
          </a:p>
        </p:txBody>
      </p:sp>
      <p:sp>
        <p:nvSpPr>
          <p:cNvPr id="43" name="Text 41"/>
          <p:cNvSpPr txBox="1"/>
          <p:nvPr/>
        </p:nvSpPr>
        <p:spPr>
          <a:xfrm>
            <a:off x="2052828" y="3745611"/>
            <a:ext cx="914400" cy="237744"/>
          </a:xfrm>
          <a:prstGeom prst="rect">
            <a:avLst/>
          </a:prstGeom>
          <a:solidFill>
            <a:srgbClr val="FFFFFF"/>
          </a:solidFill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rise 25 g</a:t>
            </a:r>
            <a:endParaRPr lang="en-US" sz="1000" dirty="0"/>
          </a:p>
        </p:txBody>
      </p:sp>
      <p:sp>
        <p:nvSpPr>
          <p:cNvPr id="44" name="Shape 42"/>
          <p:cNvSpPr/>
          <p:nvPr/>
        </p:nvSpPr>
        <p:spPr>
          <a:xfrm>
            <a:off x="5852160" y="1280160"/>
            <a:ext cx="5806440" cy="1051560"/>
          </a:xfrm>
          <a:prstGeom prst="roundRect">
            <a:avLst>
              <a:gd name="adj" fmla="val 6087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45" name="Text 43"/>
          <p:cNvSpPr txBox="1"/>
          <p:nvPr/>
        </p:nvSpPr>
        <p:spPr>
          <a:xfrm>
            <a:off x="6126480" y="1280160"/>
            <a:ext cx="53035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slope = rise ÷ run = grams ÷ mL</a:t>
            </a:r>
            <a:pPr indent="0" marL="0">
              <a:buNone/>
            </a:pPr>
            <a:r>
              <a:rPr lang="en-US" sz="15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— which IS the unit of density.</a:t>
            </a:r>
            <a:endParaRPr lang="en-US" sz="1550" dirty="0"/>
          </a:p>
        </p:txBody>
      </p:sp>
      <p:sp>
        <p:nvSpPr>
          <p:cNvPr id="46" name="Text 44"/>
          <p:cNvSpPr txBox="1"/>
          <p:nvPr/>
        </p:nvSpPr>
        <p:spPr>
          <a:xfrm>
            <a:off x="5852160" y="2468880"/>
            <a:ext cx="5806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 A:  25 g ÷ 10 mL = 2.5 g/mL   →   every 1 mL of A has a mass of 2.5 g</a:t>
            </a:r>
            <a:endParaRPr lang="en-US" sz="1450" dirty="0"/>
          </a:p>
        </p:txBody>
      </p:sp>
      <p:sp>
        <p:nvSpPr>
          <p:cNvPr id="47" name="Shape 45"/>
          <p:cNvSpPr/>
          <p:nvPr/>
        </p:nvSpPr>
        <p:spPr>
          <a:xfrm>
            <a:off x="5852160" y="2971800"/>
            <a:ext cx="5806440" cy="603504"/>
          </a:xfrm>
          <a:prstGeom prst="roundRect">
            <a:avLst>
              <a:gd name="adj" fmla="val 10606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48" name="Text 46"/>
          <p:cNvSpPr txBox="1"/>
          <p:nvPr/>
        </p:nvSpPr>
        <p:spPr>
          <a:xfrm>
            <a:off x="6080760" y="2971800"/>
            <a:ext cx="21488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is denser?</a:t>
            </a:r>
            <a:endParaRPr lang="en-US" sz="1300" dirty="0"/>
          </a:p>
        </p:txBody>
      </p:sp>
      <p:sp>
        <p:nvSpPr>
          <p:cNvPr id="49" name="Text 47"/>
          <p:cNvSpPr txBox="1"/>
          <p:nvPr/>
        </p:nvSpPr>
        <p:spPr>
          <a:xfrm>
            <a:off x="8275320" y="2971800"/>
            <a:ext cx="3200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steeper line — A</a:t>
            </a:r>
            <a:endParaRPr lang="en-US" sz="1250" dirty="0"/>
          </a:p>
        </p:txBody>
      </p:sp>
      <p:sp>
        <p:nvSpPr>
          <p:cNvPr id="50" name="Shape 48"/>
          <p:cNvSpPr/>
          <p:nvPr/>
        </p:nvSpPr>
        <p:spPr>
          <a:xfrm>
            <a:off x="5852160" y="3685032"/>
            <a:ext cx="5806440" cy="603504"/>
          </a:xfrm>
          <a:prstGeom prst="roundRect">
            <a:avLst>
              <a:gd name="adj" fmla="val 10606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51" name="Text 49"/>
          <p:cNvSpPr txBox="1"/>
          <p:nvPr/>
        </p:nvSpPr>
        <p:spPr>
          <a:xfrm>
            <a:off x="6080760" y="3685032"/>
            <a:ext cx="21488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floats in water?</a:t>
            </a:r>
            <a:endParaRPr lang="en-US" sz="1300" dirty="0"/>
          </a:p>
        </p:txBody>
      </p:sp>
      <p:sp>
        <p:nvSpPr>
          <p:cNvPr id="52" name="Text 50"/>
          <p:cNvSpPr txBox="1"/>
          <p:nvPr/>
        </p:nvSpPr>
        <p:spPr>
          <a:xfrm>
            <a:off x="8275320" y="3685032"/>
            <a:ext cx="3200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one less steep than the dashed water line — B</a:t>
            </a:r>
            <a:endParaRPr lang="en-US" sz="1250" dirty="0"/>
          </a:p>
        </p:txBody>
      </p:sp>
      <p:sp>
        <p:nvSpPr>
          <p:cNvPr id="53" name="Shape 51"/>
          <p:cNvSpPr/>
          <p:nvPr/>
        </p:nvSpPr>
        <p:spPr>
          <a:xfrm>
            <a:off x="5852160" y="4398264"/>
            <a:ext cx="5806440" cy="603504"/>
          </a:xfrm>
          <a:prstGeom prst="roundRect">
            <a:avLst>
              <a:gd name="adj" fmla="val 10606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54" name="Text 52"/>
          <p:cNvSpPr txBox="1"/>
          <p:nvPr/>
        </p:nvSpPr>
        <p:spPr>
          <a:xfrm>
            <a:off x="6080760" y="4398264"/>
            <a:ext cx="21488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of 30 mL of B?</a:t>
            </a:r>
            <a:endParaRPr lang="en-US" sz="1300" dirty="0"/>
          </a:p>
        </p:txBody>
      </p:sp>
      <p:sp>
        <p:nvSpPr>
          <p:cNvPr id="55" name="Text 53"/>
          <p:cNvSpPr txBox="1"/>
          <p:nvPr/>
        </p:nvSpPr>
        <p:spPr>
          <a:xfrm>
            <a:off x="8275320" y="4398264"/>
            <a:ext cx="3200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 30 on the x-axis, go UP to B, read ACROSS</a:t>
            </a:r>
            <a:endParaRPr lang="en-US" sz="1250" dirty="0"/>
          </a:p>
        </p:txBody>
      </p:sp>
      <p:sp>
        <p:nvSpPr>
          <p:cNvPr id="56" name="Shape 54"/>
          <p:cNvSpPr/>
          <p:nvPr/>
        </p:nvSpPr>
        <p:spPr>
          <a:xfrm>
            <a:off x="5852160" y="5111496"/>
            <a:ext cx="5806440" cy="603504"/>
          </a:xfrm>
          <a:prstGeom prst="roundRect">
            <a:avLst>
              <a:gd name="adj" fmla="val 10606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57" name="Text 55"/>
          <p:cNvSpPr txBox="1"/>
          <p:nvPr/>
        </p:nvSpPr>
        <p:spPr>
          <a:xfrm>
            <a:off x="6080760" y="5111496"/>
            <a:ext cx="214884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Equal volumes on a balance?</a:t>
            </a:r>
            <a:endParaRPr lang="en-US" sz="1300" dirty="0"/>
          </a:p>
        </p:txBody>
      </p:sp>
      <p:sp>
        <p:nvSpPr>
          <p:cNvPr id="58" name="Text 56"/>
          <p:cNvSpPr txBox="1"/>
          <p:nvPr/>
        </p:nvSpPr>
        <p:spPr>
          <a:xfrm>
            <a:off x="8275320" y="5111496"/>
            <a:ext cx="3200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 both lines straight up at one volume — the higher one is heavier</a:t>
            </a:r>
            <a:endParaRPr lang="en-US" sz="1250" dirty="0"/>
          </a:p>
        </p:txBody>
      </p:sp>
      <p:sp>
        <p:nvSpPr>
          <p:cNvPr id="59" name="Shape 57"/>
          <p:cNvSpPr/>
          <p:nvPr/>
        </p:nvSpPr>
        <p:spPr>
          <a:xfrm>
            <a:off x="5852160" y="6035040"/>
            <a:ext cx="420624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60" name="Text 58"/>
          <p:cNvSpPr txBox="1"/>
          <p:nvPr/>
        </p:nvSpPr>
        <p:spPr>
          <a:xfrm>
            <a:off x="6080760" y="603504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Q9 Levels 1–2</a:t>
            </a:r>
            <a:endParaRPr lang="en-US" sz="13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7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the graph gives you an equation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Text 4"/>
          <p:cNvSpPr txBox="1"/>
          <p:nvPr/>
        </p:nvSpPr>
        <p:spPr>
          <a:xfrm>
            <a:off x="502920" y="1234440"/>
            <a:ext cx="11155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 software fits a line and hands you  M = mV + b.  Three questions come from that, every time.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502920" y="1783080"/>
            <a:ext cx="11155680" cy="868680"/>
          </a:xfrm>
          <a:prstGeom prst="roundRect">
            <a:avLst>
              <a:gd name="adj" fmla="val 7368"/>
            </a:avLst>
          </a:prstGeom>
          <a:solidFill>
            <a:srgbClr val="2A3440"/>
          </a:solidFill>
          <a:ln w="19050">
            <a:solidFill>
              <a:srgbClr val="1A2028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822960" y="1783080"/>
            <a:ext cx="10515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7FE87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M = 2.65 V − 0.310</a:t>
            </a:r>
            <a:pPr indent="0" marL="0">
              <a:buNone/>
            </a:pPr>
            <a:r>
              <a:rPr lang="en-US" sz="1400" dirty="0">
                <a:solidFill>
                  <a:srgbClr val="9AAABE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    M in grams, V in cm³</a:t>
            </a:r>
            <a:endParaRPr lang="en-US" sz="2400" dirty="0"/>
          </a:p>
        </p:txBody>
      </p:sp>
      <p:sp>
        <p:nvSpPr>
          <p:cNvPr id="9" name="Shape 7"/>
          <p:cNvSpPr/>
          <p:nvPr/>
        </p:nvSpPr>
        <p:spPr>
          <a:xfrm>
            <a:off x="502920" y="2834640"/>
            <a:ext cx="11155680" cy="932688"/>
          </a:xfrm>
          <a:prstGeom prst="roundRect">
            <a:avLst>
              <a:gd name="adj" fmla="val 6863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713232" y="3072384"/>
            <a:ext cx="457200" cy="457200"/>
          </a:xfrm>
          <a:prstGeom prst="ellipse">
            <a:avLst/>
          </a:prstGeom>
          <a:solidFill>
            <a:srgbClr val="1D4F91"/>
          </a:solidFill>
          <a:ln w="12700">
            <a:solidFill>
              <a:srgbClr val="1D4F91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713232" y="307238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12" name="Text 10"/>
          <p:cNvSpPr txBox="1"/>
          <p:nvPr/>
        </p:nvSpPr>
        <p:spPr>
          <a:xfrm>
            <a:off x="1325880" y="2834640"/>
            <a:ext cx="3017520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does the SLOPE tell you?</a:t>
            </a:r>
            <a:endParaRPr lang="en-US" sz="1350" dirty="0"/>
          </a:p>
        </p:txBody>
      </p:sp>
      <p:sp>
        <p:nvSpPr>
          <p:cNvPr id="13" name="Text 11"/>
          <p:cNvSpPr txBox="1"/>
          <p:nvPr/>
        </p:nvSpPr>
        <p:spPr>
          <a:xfrm>
            <a:off x="4434840" y="2834640"/>
            <a:ext cx="7040880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2.65 g/cm³ is the density — every 1 cm³ has a mass of 2.65 g.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502920" y="3886200"/>
            <a:ext cx="11155680" cy="932688"/>
          </a:xfrm>
          <a:prstGeom prst="roundRect">
            <a:avLst>
              <a:gd name="adj" fmla="val 6863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13232" y="4123944"/>
            <a:ext cx="457200" cy="457200"/>
          </a:xfrm>
          <a:prstGeom prst="ellipse">
            <a:avLst/>
          </a:prstGeom>
          <a:solidFill>
            <a:srgbClr val="C0504D"/>
          </a:solidFill>
          <a:ln w="12700">
            <a:solidFill>
              <a:srgbClr val="C0504D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713232" y="412394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1325880" y="3886200"/>
            <a:ext cx="3017520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about the Y-INTERCEPT?</a:t>
            </a:r>
            <a:endParaRPr lang="en-US" sz="1350" dirty="0"/>
          </a:p>
        </p:txBody>
      </p:sp>
      <p:sp>
        <p:nvSpPr>
          <p:cNvPr id="18" name="Text 16"/>
          <p:cNvSpPr txBox="1"/>
          <p:nvPr/>
        </p:nvSpPr>
        <p:spPr>
          <a:xfrm>
            <a:off x="4434840" y="3886200"/>
            <a:ext cx="7040880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should be ZERO — no volume means no mass. −0.310 g points to a small experimental error, most likely a balance that wasn't zeroed. It is NOT a property of the substance.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502920" y="4937760"/>
            <a:ext cx="11155680" cy="932688"/>
          </a:xfrm>
          <a:prstGeom prst="roundRect">
            <a:avLst>
              <a:gd name="adj" fmla="val 6863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713232" y="5175504"/>
            <a:ext cx="457200" cy="457200"/>
          </a:xfrm>
          <a:prstGeom prst="ellipse">
            <a:avLst/>
          </a:prstGeom>
          <a:solidFill>
            <a:srgbClr val="4A8A4A"/>
          </a:solidFill>
          <a:ln w="12700">
            <a:solidFill>
              <a:srgbClr val="4A8A4A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713232" y="517550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22" name="Text 20"/>
          <p:cNvSpPr txBox="1"/>
          <p:nvPr/>
        </p:nvSpPr>
        <p:spPr>
          <a:xfrm>
            <a:off x="1325880" y="4937760"/>
            <a:ext cx="3017520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 the mass of 45.0 cm³</a:t>
            </a:r>
            <a:endParaRPr lang="en-US" sz="1350" dirty="0"/>
          </a:p>
        </p:txBody>
      </p:sp>
      <p:sp>
        <p:nvSpPr>
          <p:cNvPr id="23" name="Text 21"/>
          <p:cNvSpPr txBox="1"/>
          <p:nvPr/>
        </p:nvSpPr>
        <p:spPr>
          <a:xfrm>
            <a:off x="4434840" y="4937760"/>
            <a:ext cx="7040880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 = 2.65(45.0) − 0.310 = 119.25 − 0.31 = 118.94 → 119 g   (3 sig figs)</a:t>
            </a:r>
            <a:endParaRPr lang="en-US" sz="1350" dirty="0"/>
          </a:p>
        </p:txBody>
      </p:sp>
      <p:sp>
        <p:nvSpPr>
          <p:cNvPr id="24" name="Shape 22"/>
          <p:cNvSpPr/>
          <p:nvPr/>
        </p:nvSpPr>
        <p:spPr>
          <a:xfrm>
            <a:off x="502920" y="5989320"/>
            <a:ext cx="6949440" cy="685800"/>
          </a:xfrm>
          <a:prstGeom prst="roundRect">
            <a:avLst>
              <a:gd name="adj" fmla="val 9333"/>
            </a:avLst>
          </a:prstGeom>
          <a:solidFill>
            <a:srgbClr val="FDF6EA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777240" y="5989320"/>
            <a:ext cx="6400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Sink or float from an equation: compare the slope to 1.00. Here 2.65 &gt; 1.00, so it sinks.</a:t>
            </a:r>
            <a:endParaRPr lang="en-US" sz="1350" dirty="0"/>
          </a:p>
        </p:txBody>
      </p:sp>
      <p:sp>
        <p:nvSpPr>
          <p:cNvPr id="26" name="Shape 24"/>
          <p:cNvSpPr/>
          <p:nvPr/>
        </p:nvSpPr>
        <p:spPr>
          <a:xfrm>
            <a:off x="7772400" y="6144768"/>
            <a:ext cx="388620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27" name="Text 25"/>
          <p:cNvSpPr txBox="1"/>
          <p:nvPr/>
        </p:nvSpPr>
        <p:spPr>
          <a:xfrm>
            <a:off x="8001000" y="6144768"/>
            <a:ext cx="3520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Q9 Level 3</a:t>
            </a:r>
            <a:endParaRPr lang="en-US" sz="13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8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Density is a fingerprint — use it to identify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502920" y="1280160"/>
            <a:ext cx="2834640" cy="384048"/>
          </a:xfrm>
          <a:prstGeom prst="roundRect">
            <a:avLst>
              <a:gd name="adj" fmla="val 11905"/>
            </a:avLst>
          </a:prstGeom>
          <a:solidFill>
            <a:srgbClr val="14335C"/>
          </a:solidFill>
          <a:ln w="12700">
            <a:solidFill>
              <a:srgbClr val="14335C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1280160"/>
            <a:ext cx="1554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Substance</a:t>
            </a:r>
            <a:endParaRPr lang="en-US" sz="1200" dirty="0"/>
          </a:p>
        </p:txBody>
      </p:sp>
      <p:sp>
        <p:nvSpPr>
          <p:cNvPr id="8" name="Text 6"/>
          <p:cNvSpPr txBox="1"/>
          <p:nvPr/>
        </p:nvSpPr>
        <p:spPr>
          <a:xfrm>
            <a:off x="2286000" y="1280160"/>
            <a:ext cx="868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g/mL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02920" y="1664208"/>
            <a:ext cx="2834640" cy="402336"/>
          </a:xfrm>
          <a:prstGeom prst="rect">
            <a:avLst/>
          </a:prstGeom>
          <a:solidFill>
            <a:srgbClr val="F4F7FB"/>
          </a:solidFill>
          <a:ln w="12700">
            <a:solidFill>
              <a:srgbClr val="F4F7FB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31520" y="1664208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Water</a:t>
            </a:r>
            <a:endParaRPr lang="en-US" sz="1250" dirty="0"/>
          </a:p>
        </p:txBody>
      </p:sp>
      <p:sp>
        <p:nvSpPr>
          <p:cNvPr id="11" name="Text 9"/>
          <p:cNvSpPr txBox="1"/>
          <p:nvPr/>
        </p:nvSpPr>
        <p:spPr>
          <a:xfrm>
            <a:off x="2286000" y="1664208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1.00</a:t>
            </a:r>
            <a:endParaRPr lang="en-US" sz="1250" dirty="0"/>
          </a:p>
        </p:txBody>
      </p:sp>
      <p:sp>
        <p:nvSpPr>
          <p:cNvPr id="12" name="Text 10"/>
          <p:cNvSpPr txBox="1"/>
          <p:nvPr/>
        </p:nvSpPr>
        <p:spPr>
          <a:xfrm>
            <a:off x="731520" y="2066544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Aluminum</a:t>
            </a:r>
            <a:endParaRPr lang="en-US" sz="1250" dirty="0"/>
          </a:p>
        </p:txBody>
      </p:sp>
      <p:sp>
        <p:nvSpPr>
          <p:cNvPr id="13" name="Text 11"/>
          <p:cNvSpPr txBox="1"/>
          <p:nvPr/>
        </p:nvSpPr>
        <p:spPr>
          <a:xfrm>
            <a:off x="2286000" y="2066544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2.70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502920" y="2468880"/>
            <a:ext cx="2834640" cy="402336"/>
          </a:xfrm>
          <a:prstGeom prst="rect">
            <a:avLst/>
          </a:prstGeom>
          <a:solidFill>
            <a:srgbClr val="F4F7FB"/>
          </a:solidFill>
          <a:ln w="12700">
            <a:solidFill>
              <a:srgbClr val="F4F7FB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731520" y="2468880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Zinc</a:t>
            </a:r>
            <a:endParaRPr lang="en-US" sz="1250" dirty="0"/>
          </a:p>
        </p:txBody>
      </p:sp>
      <p:sp>
        <p:nvSpPr>
          <p:cNvPr id="16" name="Text 14"/>
          <p:cNvSpPr txBox="1"/>
          <p:nvPr/>
        </p:nvSpPr>
        <p:spPr>
          <a:xfrm>
            <a:off x="2286000" y="2468880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7.13</a:t>
            </a:r>
            <a:endParaRPr lang="en-US" sz="1250" dirty="0"/>
          </a:p>
        </p:txBody>
      </p:sp>
      <p:sp>
        <p:nvSpPr>
          <p:cNvPr id="17" name="Text 15"/>
          <p:cNvSpPr txBox="1"/>
          <p:nvPr/>
        </p:nvSpPr>
        <p:spPr>
          <a:xfrm>
            <a:off x="731520" y="2871216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Iron</a:t>
            </a:r>
            <a:endParaRPr lang="en-US" sz="1250" dirty="0"/>
          </a:p>
        </p:txBody>
      </p:sp>
      <p:sp>
        <p:nvSpPr>
          <p:cNvPr id="18" name="Text 16"/>
          <p:cNvSpPr txBox="1"/>
          <p:nvPr/>
        </p:nvSpPr>
        <p:spPr>
          <a:xfrm>
            <a:off x="2286000" y="2871216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7.87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502920" y="3273552"/>
            <a:ext cx="2834640" cy="402336"/>
          </a:xfrm>
          <a:prstGeom prst="rect">
            <a:avLst/>
          </a:prstGeom>
          <a:solidFill>
            <a:srgbClr val="F4F7FB"/>
          </a:solidFill>
          <a:ln w="12700">
            <a:solidFill>
              <a:srgbClr val="F4F7FB"/>
            </a:solidFill>
            <a:prstDash val="solid"/>
          </a:ln>
        </p:spPr>
      </p:sp>
      <p:sp>
        <p:nvSpPr>
          <p:cNvPr id="20" name="Text 18"/>
          <p:cNvSpPr txBox="1"/>
          <p:nvPr/>
        </p:nvSpPr>
        <p:spPr>
          <a:xfrm>
            <a:off x="731520" y="3273552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Copper</a:t>
            </a:r>
            <a:endParaRPr lang="en-US" sz="1250" dirty="0"/>
          </a:p>
        </p:txBody>
      </p:sp>
      <p:sp>
        <p:nvSpPr>
          <p:cNvPr id="21" name="Text 19"/>
          <p:cNvSpPr txBox="1"/>
          <p:nvPr/>
        </p:nvSpPr>
        <p:spPr>
          <a:xfrm>
            <a:off x="2286000" y="3273552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8.96</a:t>
            </a:r>
            <a:endParaRPr lang="en-US" sz="1250" dirty="0"/>
          </a:p>
        </p:txBody>
      </p:sp>
      <p:sp>
        <p:nvSpPr>
          <p:cNvPr id="22" name="Text 20"/>
          <p:cNvSpPr txBox="1"/>
          <p:nvPr/>
        </p:nvSpPr>
        <p:spPr>
          <a:xfrm>
            <a:off x="731520" y="3675888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Silver</a:t>
            </a:r>
            <a:endParaRPr lang="en-US" sz="1250" dirty="0"/>
          </a:p>
        </p:txBody>
      </p:sp>
      <p:sp>
        <p:nvSpPr>
          <p:cNvPr id="23" name="Text 21"/>
          <p:cNvSpPr txBox="1"/>
          <p:nvPr/>
        </p:nvSpPr>
        <p:spPr>
          <a:xfrm>
            <a:off x="2286000" y="3675888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10.50</a:t>
            </a:r>
            <a:endParaRPr lang="en-US" sz="1250" dirty="0"/>
          </a:p>
        </p:txBody>
      </p:sp>
      <p:sp>
        <p:nvSpPr>
          <p:cNvPr id="24" name="Shape 22"/>
          <p:cNvSpPr/>
          <p:nvPr/>
        </p:nvSpPr>
        <p:spPr>
          <a:xfrm>
            <a:off x="502920" y="4078224"/>
            <a:ext cx="2834640" cy="402336"/>
          </a:xfrm>
          <a:prstGeom prst="rect">
            <a:avLst/>
          </a:prstGeom>
          <a:solidFill>
            <a:srgbClr val="F4F7FB"/>
          </a:solidFill>
          <a:ln w="12700">
            <a:solidFill>
              <a:srgbClr val="F4F7FB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731520" y="4078224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</a:t>
            </a:r>
            <a:endParaRPr lang="en-US" sz="1250" dirty="0"/>
          </a:p>
        </p:txBody>
      </p:sp>
      <p:sp>
        <p:nvSpPr>
          <p:cNvPr id="26" name="Text 24"/>
          <p:cNvSpPr txBox="1"/>
          <p:nvPr/>
        </p:nvSpPr>
        <p:spPr>
          <a:xfrm>
            <a:off x="2286000" y="4078224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11.35</a:t>
            </a:r>
            <a:endParaRPr lang="en-US" sz="1250" dirty="0"/>
          </a:p>
        </p:txBody>
      </p:sp>
      <p:sp>
        <p:nvSpPr>
          <p:cNvPr id="27" name="Text 25"/>
          <p:cNvSpPr txBox="1"/>
          <p:nvPr/>
        </p:nvSpPr>
        <p:spPr>
          <a:xfrm>
            <a:off x="731520" y="4480560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Mercury</a:t>
            </a:r>
            <a:endParaRPr lang="en-US" sz="1250" dirty="0"/>
          </a:p>
        </p:txBody>
      </p:sp>
      <p:sp>
        <p:nvSpPr>
          <p:cNvPr id="28" name="Text 26"/>
          <p:cNvSpPr txBox="1"/>
          <p:nvPr/>
        </p:nvSpPr>
        <p:spPr>
          <a:xfrm>
            <a:off x="2286000" y="4480560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13.6</a:t>
            </a:r>
            <a:endParaRPr lang="en-US" sz="1250" dirty="0"/>
          </a:p>
        </p:txBody>
      </p:sp>
      <p:sp>
        <p:nvSpPr>
          <p:cNvPr id="29" name="Shape 27"/>
          <p:cNvSpPr/>
          <p:nvPr/>
        </p:nvSpPr>
        <p:spPr>
          <a:xfrm>
            <a:off x="502920" y="4882896"/>
            <a:ext cx="2834640" cy="402336"/>
          </a:xfrm>
          <a:prstGeom prst="rect">
            <a:avLst/>
          </a:prstGeom>
          <a:solidFill>
            <a:srgbClr val="F4F7FB"/>
          </a:solidFill>
          <a:ln w="12700">
            <a:solidFill>
              <a:srgbClr val="F4F7FB"/>
            </a:solidFill>
            <a:prstDash val="solid"/>
          </a:ln>
        </p:spPr>
      </p:sp>
      <p:sp>
        <p:nvSpPr>
          <p:cNvPr id="30" name="Text 28"/>
          <p:cNvSpPr txBox="1"/>
          <p:nvPr/>
        </p:nvSpPr>
        <p:spPr>
          <a:xfrm>
            <a:off x="731520" y="4882896"/>
            <a:ext cx="1554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Gold</a:t>
            </a:r>
            <a:endParaRPr lang="en-US" sz="1250" dirty="0"/>
          </a:p>
        </p:txBody>
      </p:sp>
      <p:sp>
        <p:nvSpPr>
          <p:cNvPr id="31" name="Text 29"/>
          <p:cNvSpPr txBox="1"/>
          <p:nvPr/>
        </p:nvSpPr>
        <p:spPr>
          <a:xfrm>
            <a:off x="2286000" y="4882896"/>
            <a:ext cx="8686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19.3</a:t>
            </a:r>
            <a:endParaRPr lang="en-US" sz="1250" dirty="0"/>
          </a:p>
        </p:txBody>
      </p:sp>
      <p:sp>
        <p:nvSpPr>
          <p:cNvPr id="32" name="Text 30"/>
          <p:cNvSpPr txBox="1"/>
          <p:nvPr/>
        </p:nvSpPr>
        <p:spPr>
          <a:xfrm>
            <a:off x="3749040" y="1280160"/>
            <a:ext cx="7909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3-step identification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3749040" y="1801368"/>
            <a:ext cx="457200" cy="457200"/>
          </a:xfrm>
          <a:prstGeom prst="ellipse">
            <a:avLst/>
          </a:prstGeom>
          <a:solidFill>
            <a:srgbClr val="E8A33D"/>
          </a:solidFill>
          <a:ln w="12700">
            <a:solidFill>
              <a:srgbClr val="E8A33D"/>
            </a:solidFill>
            <a:prstDash val="solid"/>
          </a:ln>
        </p:spPr>
      </p:sp>
      <p:sp>
        <p:nvSpPr>
          <p:cNvPr id="34" name="Text 32"/>
          <p:cNvSpPr txBox="1"/>
          <p:nvPr/>
        </p:nvSpPr>
        <p:spPr>
          <a:xfrm>
            <a:off x="3749040" y="18013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35" name="Text 33"/>
          <p:cNvSpPr txBox="1"/>
          <p:nvPr/>
        </p:nvSpPr>
        <p:spPr>
          <a:xfrm>
            <a:off x="4389120" y="1691640"/>
            <a:ext cx="7269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 the mass  </a:t>
            </a:r>
            <a:pPr indent="0" marL="0">
              <a:buNone/>
            </a:pPr>
            <a:r>
              <a:rPr lang="en-US" sz="13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a balance — record every digit it shows</a:t>
            </a:r>
            <a:endParaRPr lang="en-US" sz="1350" dirty="0"/>
          </a:p>
        </p:txBody>
      </p:sp>
      <p:sp>
        <p:nvSpPr>
          <p:cNvPr id="36" name="Shape 34"/>
          <p:cNvSpPr/>
          <p:nvPr/>
        </p:nvSpPr>
        <p:spPr>
          <a:xfrm>
            <a:off x="3749040" y="2624328"/>
            <a:ext cx="457200" cy="457200"/>
          </a:xfrm>
          <a:prstGeom prst="ellipse">
            <a:avLst/>
          </a:prstGeom>
          <a:solidFill>
            <a:srgbClr val="E8A33D"/>
          </a:solidFill>
          <a:ln w="12700">
            <a:solidFill>
              <a:srgbClr val="E8A33D"/>
            </a:solidFill>
            <a:prstDash val="solid"/>
          </a:ln>
        </p:spPr>
      </p:sp>
      <p:sp>
        <p:nvSpPr>
          <p:cNvPr id="37" name="Text 35"/>
          <p:cNvSpPr txBox="1"/>
          <p:nvPr/>
        </p:nvSpPr>
        <p:spPr>
          <a:xfrm>
            <a:off x="3749040" y="26243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38" name="Text 36"/>
          <p:cNvSpPr txBox="1"/>
          <p:nvPr/>
        </p:nvSpPr>
        <p:spPr>
          <a:xfrm>
            <a:off x="4389120" y="2514600"/>
            <a:ext cx="7269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Measure the volume  </a:t>
            </a:r>
            <a:pPr indent="0" marL="0">
              <a:buNone/>
            </a:pPr>
            <a:r>
              <a:rPr lang="en-US" sz="13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ruler formula for a regular shape; water displacement for a weird one</a:t>
            </a:r>
            <a:endParaRPr lang="en-US" sz="1350" dirty="0"/>
          </a:p>
        </p:txBody>
      </p:sp>
      <p:sp>
        <p:nvSpPr>
          <p:cNvPr id="39" name="Shape 37"/>
          <p:cNvSpPr/>
          <p:nvPr/>
        </p:nvSpPr>
        <p:spPr>
          <a:xfrm>
            <a:off x="3749040" y="3447288"/>
            <a:ext cx="457200" cy="457200"/>
          </a:xfrm>
          <a:prstGeom prst="ellipse">
            <a:avLst/>
          </a:prstGeom>
          <a:solidFill>
            <a:srgbClr val="E8A33D"/>
          </a:solidFill>
          <a:ln w="12700">
            <a:solidFill>
              <a:srgbClr val="E8A33D"/>
            </a:solidFill>
            <a:prstDash val="solid"/>
          </a:ln>
        </p:spPr>
      </p:sp>
      <p:sp>
        <p:nvSpPr>
          <p:cNvPr id="40" name="Text 38"/>
          <p:cNvSpPr txBox="1"/>
          <p:nvPr/>
        </p:nvSpPr>
        <p:spPr>
          <a:xfrm>
            <a:off x="3749040" y="34472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41" name="Text 39"/>
          <p:cNvSpPr txBox="1"/>
          <p:nvPr/>
        </p:nvSpPr>
        <p:spPr>
          <a:xfrm>
            <a:off x="4389120" y="3337560"/>
            <a:ext cx="7269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Divide, then look it up  </a:t>
            </a:r>
            <a:pPr indent="0" marL="0">
              <a:buNone/>
            </a:pPr>
            <a:r>
              <a:rPr lang="en-US" sz="13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 = m ÷ V, round to the right sig figs, find the closest table match</a:t>
            </a:r>
            <a:endParaRPr lang="en-US" sz="1350" dirty="0"/>
          </a:p>
        </p:txBody>
      </p:sp>
      <p:sp>
        <p:nvSpPr>
          <p:cNvPr id="42" name="Shape 40"/>
          <p:cNvSpPr/>
          <p:nvPr/>
        </p:nvSpPr>
        <p:spPr>
          <a:xfrm>
            <a:off x="3749040" y="4251960"/>
            <a:ext cx="7909560" cy="1508760"/>
          </a:xfrm>
          <a:prstGeom prst="roundRect">
            <a:avLst>
              <a:gd name="adj" fmla="val 4242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43" name="Text 41"/>
          <p:cNvSpPr txBox="1"/>
          <p:nvPr/>
        </p:nvSpPr>
        <p:spPr>
          <a:xfrm>
            <a:off x="4023360" y="4343400"/>
            <a:ext cx="7406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Worked example — catching a fake</a:t>
            </a:r>
            <a:endParaRPr lang="en-US" sz="1350" dirty="0"/>
          </a:p>
        </p:txBody>
      </p:sp>
      <p:sp>
        <p:nvSpPr>
          <p:cNvPr id="44" name="Text 42"/>
          <p:cNvSpPr txBox="1"/>
          <p:nvPr/>
        </p:nvSpPr>
        <p:spPr>
          <a:xfrm>
            <a:off x="4023360" y="4663440"/>
            <a:ext cx="7406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“gold” cube: V = 25.0 cm³, m = 445 g.   D = 445 ÷ 25.0 = 17.8 g/cm³.   Pure gold is 19.3 — so it is NOT pure gold.</a:t>
            </a:r>
            <a:endParaRPr lang="en-US" sz="1400" dirty="0"/>
          </a:p>
        </p:txBody>
      </p:sp>
      <p:sp>
        <p:nvSpPr>
          <p:cNvPr id="45" name="Text 43"/>
          <p:cNvSpPr txBox="1"/>
          <p:nvPr/>
        </p:nvSpPr>
        <p:spPr>
          <a:xfrm>
            <a:off x="4023360" y="5138928"/>
            <a:ext cx="7406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Full-credit form: state your calculated density, compare it to the accepted value, then give the verdict in a sentence.</a:t>
            </a:r>
            <a:endParaRPr lang="en-US" sz="1300" dirty="0"/>
          </a:p>
        </p:txBody>
      </p:sp>
      <p:sp>
        <p:nvSpPr>
          <p:cNvPr id="46" name="Shape 44"/>
          <p:cNvSpPr/>
          <p:nvPr/>
        </p:nvSpPr>
        <p:spPr>
          <a:xfrm>
            <a:off x="3749040" y="5989320"/>
            <a:ext cx="420624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47" name="Text 45"/>
          <p:cNvSpPr txBox="1"/>
          <p:nvPr/>
        </p:nvSpPr>
        <p:spPr>
          <a:xfrm>
            <a:off x="3977640" y="598932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Q12 (all levels)</a:t>
            </a:r>
            <a:endParaRPr lang="en-US" sz="13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TARGET 9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Density converts mass ↔ volume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9646920" y="1828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BEEEE"/>
          </a:solidFill>
          <a:ln w="15875">
            <a:solidFill>
              <a:srgbClr val="C0504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9326880" y="182880"/>
            <a:ext cx="2331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A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MISSED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1188720" y="1417320"/>
            <a:ext cx="3017520" cy="2606040"/>
          </a:xfrm>
          <a:prstGeom prst="triangle">
            <a:avLst/>
          </a:prstGeom>
          <a:solidFill>
            <a:srgbClr val="EEF4FB"/>
          </a:solidFill>
          <a:ln w="31750">
            <a:solidFill>
              <a:srgbClr val="1D4F91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691640" y="3108960"/>
            <a:ext cx="2011680" cy="0"/>
          </a:xfrm>
          <a:prstGeom prst="line">
            <a:avLst/>
          </a:prstGeom>
          <a:noFill/>
          <a:ln w="25400">
            <a:solidFill>
              <a:srgbClr val="1D4F91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2697480" y="3108960"/>
            <a:ext cx="0" cy="914400"/>
          </a:xfrm>
          <a:prstGeom prst="line">
            <a:avLst/>
          </a:prstGeom>
          <a:noFill/>
          <a:ln w="25400">
            <a:solidFill>
              <a:srgbClr val="1D4F91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2286000" y="2057400"/>
            <a:ext cx="822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</a:t>
            </a:r>
            <a:endParaRPr lang="en-US" sz="3000" dirty="0"/>
          </a:p>
        </p:txBody>
      </p:sp>
      <p:sp>
        <p:nvSpPr>
          <p:cNvPr id="10" name="Text 8"/>
          <p:cNvSpPr txBox="1"/>
          <p:nvPr/>
        </p:nvSpPr>
        <p:spPr>
          <a:xfrm>
            <a:off x="1691640" y="3291840"/>
            <a:ext cx="822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</a:t>
            </a:r>
            <a:endParaRPr lang="en-US" sz="2600" dirty="0"/>
          </a:p>
        </p:txBody>
      </p:sp>
      <p:sp>
        <p:nvSpPr>
          <p:cNvPr id="11" name="Text 9"/>
          <p:cNvSpPr txBox="1"/>
          <p:nvPr/>
        </p:nvSpPr>
        <p:spPr>
          <a:xfrm>
            <a:off x="2926080" y="3291840"/>
            <a:ext cx="822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</a:t>
            </a:r>
            <a:endParaRPr lang="en-US" sz="2600" dirty="0"/>
          </a:p>
        </p:txBody>
      </p:sp>
      <p:sp>
        <p:nvSpPr>
          <p:cNvPr id="12" name="Text 10"/>
          <p:cNvSpPr txBox="1"/>
          <p:nvPr/>
        </p:nvSpPr>
        <p:spPr>
          <a:xfrm>
            <a:off x="1005840" y="4160520"/>
            <a:ext cx="3383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i="1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Cover what you want — what's left is the recipe.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4754880" y="1463040"/>
            <a:ext cx="6903720" cy="749808"/>
          </a:xfrm>
          <a:prstGeom prst="roundRect">
            <a:avLst>
              <a:gd name="adj" fmla="val 8537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4983480" y="1463040"/>
            <a:ext cx="160020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Want mass?</a:t>
            </a:r>
            <a:endParaRPr lang="en-US" sz="1400" dirty="0"/>
          </a:p>
        </p:txBody>
      </p:sp>
      <p:sp>
        <p:nvSpPr>
          <p:cNvPr id="15" name="Text 13"/>
          <p:cNvSpPr txBox="1"/>
          <p:nvPr/>
        </p:nvSpPr>
        <p:spPr>
          <a:xfrm>
            <a:off x="6583680" y="1463040"/>
            <a:ext cx="14173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 = D × V</a:t>
            </a:r>
            <a:endParaRPr lang="en-US" sz="1450" dirty="0"/>
          </a:p>
        </p:txBody>
      </p:sp>
      <p:sp>
        <p:nvSpPr>
          <p:cNvPr id="16" name="Text 14"/>
          <p:cNvSpPr txBox="1"/>
          <p:nvPr/>
        </p:nvSpPr>
        <p:spPr>
          <a:xfrm>
            <a:off x="8001000" y="1463040"/>
            <a:ext cx="352044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2.70 g/mL × 5.00 mL = 13.5 g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4754880" y="2331720"/>
            <a:ext cx="6903720" cy="749808"/>
          </a:xfrm>
          <a:prstGeom prst="roundRect">
            <a:avLst>
              <a:gd name="adj" fmla="val 8537"/>
            </a:avLst>
          </a:prstGeom>
          <a:solidFill>
            <a:srgbClr val="FAFBFD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4983480" y="2331720"/>
            <a:ext cx="160020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Want volume?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6583680" y="2331720"/>
            <a:ext cx="14173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 = m ÷ D</a:t>
            </a:r>
            <a:endParaRPr lang="en-US" sz="1450" dirty="0"/>
          </a:p>
        </p:txBody>
      </p:sp>
      <p:sp>
        <p:nvSpPr>
          <p:cNvPr id="20" name="Text 18"/>
          <p:cNvSpPr txBox="1"/>
          <p:nvPr/>
        </p:nvSpPr>
        <p:spPr>
          <a:xfrm>
            <a:off x="8001000" y="2331720"/>
            <a:ext cx="352044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250.0 g ÷ 13.6 g/mL = 18.4 mL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4754880" y="3200400"/>
            <a:ext cx="6903720" cy="749808"/>
          </a:xfrm>
          <a:prstGeom prst="roundRect">
            <a:avLst>
              <a:gd name="adj" fmla="val 8537"/>
            </a:avLst>
          </a:prstGeom>
          <a:solidFill>
            <a:srgbClr val="F4F7FB"/>
          </a:solidFill>
          <a:ln w="19050">
            <a:solidFill>
              <a:srgbClr val="D5DDE8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4983480" y="3200400"/>
            <a:ext cx="160020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Want density?</a:t>
            </a:r>
            <a:endParaRPr lang="en-US" sz="1400" dirty="0"/>
          </a:p>
        </p:txBody>
      </p:sp>
      <p:sp>
        <p:nvSpPr>
          <p:cNvPr id="23" name="Text 21"/>
          <p:cNvSpPr txBox="1"/>
          <p:nvPr/>
        </p:nvSpPr>
        <p:spPr>
          <a:xfrm>
            <a:off x="6583680" y="3200400"/>
            <a:ext cx="141732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D4F9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 = m ÷ V</a:t>
            </a:r>
            <a:endParaRPr lang="en-US" sz="1450" dirty="0"/>
          </a:p>
        </p:txBody>
      </p:sp>
      <p:sp>
        <p:nvSpPr>
          <p:cNvPr id="24" name="Text 22"/>
          <p:cNvSpPr txBox="1"/>
          <p:nvPr/>
        </p:nvSpPr>
        <p:spPr>
          <a:xfrm>
            <a:off x="8001000" y="3200400"/>
            <a:ext cx="352044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one you already know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4754880" y="4114800"/>
            <a:ext cx="6903720" cy="1691640"/>
          </a:xfrm>
          <a:prstGeom prst="roundRect">
            <a:avLst>
              <a:gd name="adj" fmla="val 3784"/>
            </a:avLst>
          </a:prstGeom>
          <a:solidFill>
            <a:srgbClr val="FDF6EA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26" name="Text 24"/>
          <p:cNvSpPr txBox="1"/>
          <p:nvPr/>
        </p:nvSpPr>
        <p:spPr>
          <a:xfrm>
            <a:off x="5029200" y="420624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price-tag check</a:t>
            </a:r>
            <a:endParaRPr lang="en-US" sz="1300" dirty="0"/>
          </a:p>
        </p:txBody>
      </p:sp>
      <p:sp>
        <p:nvSpPr>
          <p:cNvPr id="27" name="Text 25"/>
          <p:cNvSpPr txBox="1"/>
          <p:nvPr/>
        </p:nvSpPr>
        <p:spPr>
          <a:xfrm>
            <a:off x="5029200" y="4526280"/>
            <a:ext cx="64008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Density is a price: gold “costs” 19.3 grams per mL. So 5 mL of gold costs 5 × 19.3 = 96.5 g, and 38.6 g of gold buys you 38.6 ÷ 19.3 = 2 mL.</a:t>
            </a:r>
            <a:endParaRPr lang="en-US" sz="1350" dirty="0"/>
          </a:p>
          <a:p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your answer is absurd — a ring with the mass of a car — you divided when you should have multiplied.</a:t>
            </a:r>
            <a:endParaRPr lang="en-US" sz="1350" dirty="0"/>
          </a:p>
        </p:txBody>
      </p:sp>
      <p:sp>
        <p:nvSpPr>
          <p:cNvPr id="28" name="Shape 26"/>
          <p:cNvSpPr/>
          <p:nvPr/>
        </p:nvSpPr>
        <p:spPr>
          <a:xfrm>
            <a:off x="685800" y="4800600"/>
            <a:ext cx="393192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29" name="Text 27"/>
          <p:cNvSpPr txBox="1"/>
          <p:nvPr/>
        </p:nvSpPr>
        <p:spPr>
          <a:xfrm>
            <a:off x="914400" y="4800600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Q11 Levels 1–2</a:t>
            </a:r>
            <a:endParaRPr lang="en-US" sz="13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02920" y="237744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HARDEST ONE</a:t>
            </a:r>
            <a:endParaRPr lang="en-US" sz="1250" dirty="0"/>
          </a:p>
        </p:txBody>
      </p:sp>
      <p:sp>
        <p:nvSpPr>
          <p:cNvPr id="3" name="Text 1"/>
          <p:cNvSpPr txBox="1"/>
          <p:nvPr/>
        </p:nvSpPr>
        <p:spPr>
          <a:xfrm>
            <a:off x="502920" y="502920"/>
            <a:ext cx="11155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Thickness problems: three moves, every time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502920" y="1234440"/>
            <a:ext cx="11155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Aluminum foil, gold plating, a coat of paint — same problem each time. You are given mass, a density, and two side lengths; you want a thickness.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02920" y="1874520"/>
            <a:ext cx="3566160" cy="1965960"/>
          </a:xfrm>
          <a:prstGeom prst="roundRect">
            <a:avLst>
              <a:gd name="adj" fmla="val 3256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731520" y="2057400"/>
            <a:ext cx="548640" cy="548640"/>
          </a:xfrm>
          <a:prstGeom prst="ellipse">
            <a:avLst/>
          </a:prstGeom>
          <a:solidFill>
            <a:srgbClr val="1D4F91"/>
          </a:solidFill>
          <a:ln w="12700">
            <a:solidFill>
              <a:srgbClr val="1D4F91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20574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371600" y="2084832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mass → volume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731520" y="274320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D4F9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V = m ÷ D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731520" y="3154680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density converts what you have into space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4160520" y="2834640"/>
            <a:ext cx="73152" cy="0"/>
          </a:xfrm>
          <a:prstGeom prst="line">
            <a:avLst/>
          </a:prstGeom>
          <a:noFill/>
          <a:ln w="38100">
            <a:solidFill>
              <a:srgbClr val="E8A33D"/>
            </a:solidFill>
            <a:prstDash val="solid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4279392" y="1874520"/>
            <a:ext cx="3566160" cy="1965960"/>
          </a:xfrm>
          <a:prstGeom prst="roundRect">
            <a:avLst>
              <a:gd name="adj" fmla="val 3256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507992" y="2057400"/>
            <a:ext cx="548640" cy="548640"/>
          </a:xfrm>
          <a:prstGeom prst="ellipse">
            <a:avLst/>
          </a:prstGeom>
          <a:solidFill>
            <a:srgbClr val="4A8A4A"/>
          </a:solidFill>
          <a:ln w="12700">
            <a:solidFill>
              <a:srgbClr val="4A8A4A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4507992" y="20574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3"/>
          <p:cNvSpPr txBox="1"/>
          <p:nvPr/>
        </p:nvSpPr>
        <p:spPr>
          <a:xfrm>
            <a:off x="5148072" y="2084832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 the area</a:t>
            </a:r>
            <a:endParaRPr lang="en-US" sz="1500" dirty="0"/>
          </a:p>
        </p:txBody>
      </p:sp>
      <p:sp>
        <p:nvSpPr>
          <p:cNvPr id="16" name="Text 14"/>
          <p:cNvSpPr txBox="1"/>
          <p:nvPr/>
        </p:nvSpPr>
        <p:spPr>
          <a:xfrm>
            <a:off x="4507992" y="274320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4A8A4A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A = length × width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4507992" y="3154680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flat face you can measure with a ruler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7936992" y="2834640"/>
            <a:ext cx="73152" cy="0"/>
          </a:xfrm>
          <a:prstGeom prst="line">
            <a:avLst/>
          </a:prstGeom>
          <a:noFill/>
          <a:ln w="38100">
            <a:solidFill>
              <a:srgbClr val="E8A33D"/>
            </a:solidFill>
            <a:prstDash val="solid"/>
            <a:tailEnd type="triangle"/>
          </a:ln>
        </p:spPr>
      </p:sp>
      <p:sp>
        <p:nvSpPr>
          <p:cNvPr id="19" name="Shape 17"/>
          <p:cNvSpPr/>
          <p:nvPr/>
        </p:nvSpPr>
        <p:spPr>
          <a:xfrm>
            <a:off x="8055864" y="1874520"/>
            <a:ext cx="3566160" cy="1965960"/>
          </a:xfrm>
          <a:prstGeom prst="roundRect">
            <a:avLst>
              <a:gd name="adj" fmla="val 3256"/>
            </a:avLst>
          </a:prstGeom>
          <a:solidFill>
            <a:srgbClr val="EEF4FB"/>
          </a:solidFill>
          <a:ln w="19050">
            <a:solidFill>
              <a:srgbClr val="1D4F91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8284464" y="2057400"/>
            <a:ext cx="548640" cy="548640"/>
          </a:xfrm>
          <a:prstGeom prst="ellipse">
            <a:avLst/>
          </a:prstGeom>
          <a:solidFill>
            <a:srgbClr val="B07414"/>
          </a:solidFill>
          <a:ln w="12700">
            <a:solidFill>
              <a:srgbClr val="B07414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8284464" y="20574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22" name="Text 20"/>
          <p:cNvSpPr txBox="1"/>
          <p:nvPr/>
        </p:nvSpPr>
        <p:spPr>
          <a:xfrm>
            <a:off x="8924544" y="2084832"/>
            <a:ext cx="2560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volume ÷ area</a:t>
            </a:r>
            <a:endParaRPr lang="en-US" sz="1500" dirty="0"/>
          </a:p>
        </p:txBody>
      </p:sp>
      <p:sp>
        <p:nvSpPr>
          <p:cNvPr id="23" name="Text 21"/>
          <p:cNvSpPr txBox="1"/>
          <p:nvPr/>
        </p:nvSpPr>
        <p:spPr>
          <a:xfrm>
            <a:off x="8284464" y="274320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B07414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t = V ÷ A</a:t>
            </a:r>
            <a:endParaRPr lang="en-US" sz="1500" dirty="0"/>
          </a:p>
        </p:txBody>
      </p:sp>
      <p:sp>
        <p:nvSpPr>
          <p:cNvPr id="24" name="Text 22"/>
          <p:cNvSpPr txBox="1"/>
          <p:nvPr/>
        </p:nvSpPr>
        <p:spPr>
          <a:xfrm>
            <a:off x="8284464" y="3154680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A6A7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because a flat sheet is a box: V = A × t</a:t>
            </a:r>
            <a:endParaRPr lang="en-US" sz="1250" dirty="0"/>
          </a:p>
        </p:txBody>
      </p:sp>
      <p:sp>
        <p:nvSpPr>
          <p:cNvPr id="25" name="Shape 23"/>
          <p:cNvSpPr/>
          <p:nvPr/>
        </p:nvSpPr>
        <p:spPr>
          <a:xfrm>
            <a:off x="502920" y="4023360"/>
            <a:ext cx="11155680" cy="1737360"/>
          </a:xfrm>
          <a:prstGeom prst="roundRect">
            <a:avLst>
              <a:gd name="adj" fmla="val 3684"/>
            </a:avLst>
          </a:prstGeom>
          <a:solidFill>
            <a:srgbClr val="FAFBFD"/>
          </a:solidFill>
          <a:ln w="19050">
            <a:solidFill>
              <a:srgbClr val="C8D2E0"/>
            </a:solidFill>
            <a:prstDash val="solid"/>
          </a:ln>
        </p:spPr>
      </p:sp>
      <p:sp>
        <p:nvSpPr>
          <p:cNvPr id="26" name="Text 24"/>
          <p:cNvSpPr txBox="1"/>
          <p:nvPr/>
        </p:nvSpPr>
        <p:spPr>
          <a:xfrm>
            <a:off x="777240" y="4114800"/>
            <a:ext cx="106070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Worked: aluminum foil 15.0 cm × 10.0 cm, mass 0.746 g, density 2.70 g/cm³</a:t>
            </a:r>
            <a:endParaRPr lang="en-US" sz="1450" dirty="0"/>
          </a:p>
        </p:txBody>
      </p:sp>
      <p:sp>
        <p:nvSpPr>
          <p:cNvPr id="27" name="Text 25"/>
          <p:cNvSpPr txBox="1"/>
          <p:nvPr/>
        </p:nvSpPr>
        <p:spPr>
          <a:xfrm>
            <a:off x="777240" y="4462272"/>
            <a:ext cx="106070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1)  V = m ÷ D = 0.746 ÷ 2.70 = 0.276296 cm³</a:t>
            </a:r>
            <a:endParaRPr lang="en-US" sz="1250" dirty="0"/>
          </a:p>
          <a:p>
            <a:pPr indent="0" marL="0">
              <a:buNone/>
            </a:pPr>
            <a:r>
              <a:rPr lang="en-US" sz="1250" dirty="0">
                <a:solidFill>
                  <a:srgbClr val="1A2433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2)  A = 15.0 × 10.0 = 150. cm²          3)  t = V ÷ A = 0.276296 ÷ 150. = 0.00184197 cm</a:t>
            </a:r>
            <a:endParaRPr lang="en-US" sz="1250" dirty="0"/>
          </a:p>
        </p:txBody>
      </p:sp>
      <p:sp>
        <p:nvSpPr>
          <p:cNvPr id="28" name="Text 26"/>
          <p:cNvSpPr txBox="1"/>
          <p:nvPr/>
        </p:nvSpPr>
        <p:spPr>
          <a:xfrm>
            <a:off x="777240" y="5074920"/>
            <a:ext cx="106070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2E6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1.84 × 10⁻³ cm</a:t>
            </a:r>
            <a:pPr indent="0" marL="0">
              <a:buNone/>
            </a:pPr>
            <a:r>
              <a:rPr lang="en-US" sz="1350" dirty="0">
                <a:solidFill>
                  <a:srgbClr val="1A24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(3 sig figs)     Reality check: real foil is about 0.0016–0.0024 cm thick, so this is right. If you get 0.18 cm, you divided in the wrong place.</a:t>
            </a:r>
            <a:endParaRPr lang="en-US" sz="1700" dirty="0"/>
          </a:p>
        </p:txBody>
      </p:sp>
      <p:sp>
        <p:nvSpPr>
          <p:cNvPr id="29" name="Text 27"/>
          <p:cNvSpPr txBox="1"/>
          <p:nvPr/>
        </p:nvSpPr>
        <p:spPr>
          <a:xfrm>
            <a:off x="502920" y="5897880"/>
            <a:ext cx="6400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C050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Carry all the digits through the middle steps. Round ONCE, at the very end.</a:t>
            </a:r>
            <a:endParaRPr lang="en-US" sz="1450" dirty="0"/>
          </a:p>
        </p:txBody>
      </p:sp>
      <p:sp>
        <p:nvSpPr>
          <p:cNvPr id="30" name="Shape 28"/>
          <p:cNvSpPr/>
          <p:nvPr/>
        </p:nvSpPr>
        <p:spPr>
          <a:xfrm>
            <a:off x="502920" y="6355080"/>
            <a:ext cx="4572000" cy="365760"/>
          </a:xfrm>
          <a:prstGeom prst="roundRect">
            <a:avLst>
              <a:gd name="adj" fmla="val 50000"/>
            </a:avLst>
          </a:prstGeom>
          <a:solidFill>
            <a:srgbClr val="FDF6EA"/>
          </a:solidFill>
          <a:ln w="15875">
            <a:solidFill>
              <a:srgbClr val="E8A33D"/>
            </a:solidFill>
            <a:prstDash val="solid"/>
          </a:ln>
        </p:spPr>
      </p:sp>
      <p:sp>
        <p:nvSpPr>
          <p:cNvPr id="31" name="Text 29"/>
          <p:cNvSpPr txBox="1"/>
          <p:nvPr/>
        </p:nvSpPr>
        <p:spPr>
          <a:xfrm>
            <a:off x="731520" y="635508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B0741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UNLOCKS →  </a:t>
            </a:r>
            <a:pPr indent="0" marL="0">
              <a:buNone/>
            </a:pPr>
            <a:r>
              <a:rPr lang="en-US" sz="1300" b="1" dirty="0">
                <a:solidFill>
                  <a:srgbClr val="1433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Q11 Level 3 and Q13</a:t>
            </a:r>
            <a:endParaRPr lang="en-US" sz="13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4335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914400" y="457200"/>
            <a:ext cx="10332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spc="300" kern="0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 DAY</a:t>
            </a:r>
            <a:endParaRPr lang="en-US" sz="1400" dirty="0"/>
          </a:p>
        </p:txBody>
      </p:sp>
      <p:sp>
        <p:nvSpPr>
          <p:cNvPr id="3" name="Text 1"/>
          <p:cNvSpPr txBox="1"/>
          <p:nvPr/>
        </p:nvSpPr>
        <p:spPr>
          <a:xfrm>
            <a:off x="914400" y="822960"/>
            <a:ext cx="10332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Before you hand it in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1005840" y="1600200"/>
            <a:ext cx="457200" cy="457200"/>
          </a:xfrm>
          <a:prstGeom prst="roundRect">
            <a:avLst>
              <a:gd name="adj" fmla="val 16000"/>
            </a:avLst>
          </a:prstGeom>
          <a:solidFill>
            <a:srgbClr val="1D4F91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1691640" y="1545336"/>
            <a:ext cx="5760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Did every numeric answer get a UNIT?</a:t>
            </a:r>
            <a:endParaRPr lang="en-US" sz="1500" dirty="0"/>
          </a:p>
        </p:txBody>
      </p:sp>
      <p:sp>
        <p:nvSpPr>
          <p:cNvPr id="6" name="Text 4"/>
          <p:cNvSpPr txBox="1"/>
          <p:nvPr/>
        </p:nvSpPr>
        <p:spPr>
          <a:xfrm>
            <a:off x="7498080" y="1545336"/>
            <a:ext cx="40233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9FB4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g, mL, g/mL, cm — a naked number loses points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1005840" y="2359152"/>
            <a:ext cx="457200" cy="457200"/>
          </a:xfrm>
          <a:prstGeom prst="roundRect">
            <a:avLst>
              <a:gd name="adj" fmla="val 16000"/>
            </a:avLst>
          </a:prstGeom>
          <a:solidFill>
            <a:srgbClr val="1D4F91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1691640" y="2304288"/>
            <a:ext cx="5760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Did you apply the right sig-fig rule?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7498080" y="2304288"/>
            <a:ext cx="40233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9FB4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and − use decimal places; × and ÷ use sig figs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1005840" y="3118104"/>
            <a:ext cx="457200" cy="457200"/>
          </a:xfrm>
          <a:prstGeom prst="roundRect">
            <a:avLst>
              <a:gd name="adj" fmla="val 16000"/>
            </a:avLst>
          </a:prstGeom>
          <a:solidFill>
            <a:srgbClr val="1D4F91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1691640" y="3063240"/>
            <a:ext cx="5760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 a displacement volume a SUBTRACTION?</a:t>
            </a:r>
            <a:endParaRPr lang="en-US" sz="1500" dirty="0"/>
          </a:p>
        </p:txBody>
      </p:sp>
      <p:sp>
        <p:nvSpPr>
          <p:cNvPr id="12" name="Text 10"/>
          <p:cNvSpPr txBox="1"/>
          <p:nvPr/>
        </p:nvSpPr>
        <p:spPr>
          <a:xfrm>
            <a:off x="7498080" y="3063240"/>
            <a:ext cx="40233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9FB4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reading minus initial reading, never the final alone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1005840" y="3877056"/>
            <a:ext cx="457200" cy="457200"/>
          </a:xfrm>
          <a:prstGeom prst="roundRect">
            <a:avLst>
              <a:gd name="adj" fmla="val 16000"/>
            </a:avLst>
          </a:prstGeom>
          <a:solidFill>
            <a:srgbClr val="1D4F91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1691640" y="3822192"/>
            <a:ext cx="5760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your particle drawings have the same COUNT?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7498080" y="3822192"/>
            <a:ext cx="40233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9FB4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unless atoms were genuinely added, as in burning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1005840" y="4636008"/>
            <a:ext cx="457200" cy="457200"/>
          </a:xfrm>
          <a:prstGeom prst="roundRect">
            <a:avLst>
              <a:gd name="adj" fmla="val 16000"/>
            </a:avLst>
          </a:prstGeom>
          <a:solidFill>
            <a:srgbClr val="1D4F91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1691640" y="4581144"/>
            <a:ext cx="5760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Did you answer the actual question in words?</a:t>
            </a:r>
            <a:endParaRPr lang="en-US" sz="1500" dirty="0"/>
          </a:p>
        </p:txBody>
      </p:sp>
      <p:sp>
        <p:nvSpPr>
          <p:cNvPr id="18" name="Text 16"/>
          <p:cNvSpPr txBox="1"/>
          <p:nvPr/>
        </p:nvSpPr>
        <p:spPr>
          <a:xfrm>
            <a:off x="7498080" y="4581144"/>
            <a:ext cx="40233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9FB4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“so it is not pure gold” — not just a number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1005840" y="5394960"/>
            <a:ext cx="457200" cy="457200"/>
          </a:xfrm>
          <a:prstGeom prst="roundRect">
            <a:avLst>
              <a:gd name="adj" fmla="val 16000"/>
            </a:avLst>
          </a:prstGeom>
          <a:solidFill>
            <a:srgbClr val="1D4F91"/>
          </a:solidFill>
          <a:ln w="19050">
            <a:solidFill>
              <a:srgbClr val="E8A33D"/>
            </a:solidFill>
            <a:prstDash val="solid"/>
          </a:ln>
        </p:spPr>
      </p:sp>
      <p:sp>
        <p:nvSpPr>
          <p:cNvPr id="20" name="Text 18"/>
          <p:cNvSpPr txBox="1"/>
          <p:nvPr/>
        </p:nvSpPr>
        <p:spPr>
          <a:xfrm>
            <a:off x="1691640" y="5340096"/>
            <a:ext cx="57607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Does the answer make physical sense?</a:t>
            </a:r>
            <a:endParaRPr lang="en-US" sz="1500" dirty="0"/>
          </a:p>
        </p:txBody>
      </p:sp>
      <p:sp>
        <p:nvSpPr>
          <p:cNvPr id="21" name="Text 19"/>
          <p:cNvSpPr txBox="1"/>
          <p:nvPr/>
        </p:nvSpPr>
        <p:spPr>
          <a:xfrm>
            <a:off x="7498080" y="5340096"/>
            <a:ext cx="40233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9FB4D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foil isn't 0.18 cm thick; a ring isn't 900 g</a:t>
            </a:r>
            <a:endParaRPr lang="en-US" sz="1300" dirty="0"/>
          </a:p>
        </p:txBody>
      </p:sp>
      <p:sp>
        <p:nvSpPr>
          <p:cNvPr id="22" name="Text 20"/>
          <p:cNvSpPr txBox="1"/>
          <p:nvPr/>
        </p:nvSpPr>
        <p:spPr>
          <a:xfrm>
            <a:off x="914400" y="6263640"/>
            <a:ext cx="103327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i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get a 3×5 note card and a calculator — use the card template that came with this deck.</a:t>
            </a:r>
            <a:endParaRPr lang="en-US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2026-09-11T23:34:54Z</dcterms:created>
  <dcterms:modified xsi:type="dcterms:W3CDTF">2026-09-11T23:34:54Z</dcterms:modified>
</cp:coreProperties>
</file>